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282" r:id="rId5"/>
    <p:sldId id="292" r:id="rId6"/>
    <p:sldId id="293" r:id="rId7"/>
    <p:sldId id="283" r:id="rId8"/>
    <p:sldId id="298" r:id="rId9"/>
    <p:sldId id="299" r:id="rId10"/>
    <p:sldId id="300" r:id="rId11"/>
    <p:sldId id="301" r:id="rId12"/>
    <p:sldId id="302" r:id="rId13"/>
    <p:sldId id="303" r:id="rId14"/>
    <p:sldId id="291" r:id="rId15"/>
    <p:sldId id="304" r:id="rId16"/>
    <p:sldId id="305" r:id="rId17"/>
    <p:sldId id="306" r:id="rId18"/>
    <p:sldId id="307" r:id="rId19"/>
    <p:sldId id="308" r:id="rId20"/>
    <p:sldId id="310" r:id="rId21"/>
    <p:sldId id="311" r:id="rId22"/>
    <p:sldId id="312" r:id="rId23"/>
    <p:sldId id="313" r:id="rId24"/>
    <p:sldId id="319" r:id="rId25"/>
    <p:sldId id="314" r:id="rId26"/>
    <p:sldId id="317" r:id="rId27"/>
    <p:sldId id="320"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29" autoAdjust="0"/>
    <p:restoredTop sz="94574" autoAdjust="0"/>
  </p:normalViewPr>
  <p:slideViewPr>
    <p:cSldViewPr snapToGrid="0">
      <p:cViewPr>
        <p:scale>
          <a:sx n="69" d="100"/>
          <a:sy n="69" d="100"/>
        </p:scale>
        <p:origin x="-654" y="-22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pPr/>
              <a:t>11/28/2019</a:t>
            </a:fld>
            <a:endParaRPr lang="en-US" dirty="0"/>
          </a:p>
        </p:txBody>
      </p:sp>
      <p:sp>
        <p:nvSpPr>
          <p:cNvPr id="4" name="Footer Placeholder 3">
            <a:extLst>
              <a:ext uri="{FF2B5EF4-FFF2-40B4-BE49-F238E27FC236}">
                <a16:creationId xmlns=""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pPr/>
              <a:t>‹#›</a:t>
            </a:fld>
            <a:endParaRPr lang="en-US" dirty="0"/>
          </a:p>
        </p:txBody>
      </p:sp>
    </p:spTree>
    <p:extLst>
      <p:ext uri="{BB962C8B-B14F-4D97-AF65-F5344CB8AC3E}">
        <p14:creationId xmlns=""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pPr/>
              <a:t>11/28/2019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pPr/>
              <a:t>‹#›</a:t>
            </a:fld>
            <a:endParaRPr lang="en-US" noProof="0" dirty="0"/>
          </a:p>
        </p:txBody>
      </p:sp>
    </p:spTree>
    <p:extLst>
      <p:ext uri="{BB962C8B-B14F-4D97-AF65-F5344CB8AC3E}">
        <p14:creationId xmlns=""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5">
            <a:extLst>
              <a:ext uri="{FF2B5EF4-FFF2-40B4-BE49-F238E27FC236}">
                <a16:creationId xmlns=""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5">
            <a:extLst>
              <a:ext uri="{FF2B5EF4-FFF2-40B4-BE49-F238E27FC236}">
                <a16:creationId xmlns=""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6">
            <a:extLst>
              <a:ext uri="{FF2B5EF4-FFF2-40B4-BE49-F238E27FC236}">
                <a16:creationId xmlns=""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7">
            <a:extLst>
              <a:ext uri="{FF2B5EF4-FFF2-40B4-BE49-F238E27FC236}">
                <a16:creationId xmlns=""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Title 5">
            <a:extLst>
              <a:ext uri="{FF2B5EF4-FFF2-40B4-BE49-F238E27FC236}">
                <a16:creationId xmlns=""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 xmlns:p14="http://schemas.microsoft.com/office/powerpoint/2010/main" val="321726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 xmlns:p14="http://schemas.microsoft.com/office/powerpoint/2010/main" val="301399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Content Placeholder 3">
            <a:extLst>
              <a:ext uri="{FF2B5EF4-FFF2-40B4-BE49-F238E27FC236}">
                <a16:creationId xmlns=""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 xmlns:p14="http://schemas.microsoft.com/office/powerpoint/2010/main" val="202834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Text Placeholder 4">
            <a:extLst>
              <a:ext uri="{FF2B5EF4-FFF2-40B4-BE49-F238E27FC236}">
                <a16:creationId xmlns=""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9" name="Content Placeholder 3">
            <a:extLst>
              <a:ext uri="{FF2B5EF4-FFF2-40B4-BE49-F238E27FC236}">
                <a16:creationId xmlns=""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5">
            <a:extLst>
              <a:ext uri="{FF2B5EF4-FFF2-40B4-BE49-F238E27FC236}">
                <a16:creationId xmlns=""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 xmlns:p14="http://schemas.microsoft.com/office/powerpoint/2010/main" val="292532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0" name="Content Placeholder 2">
            <a:extLst>
              <a:ext uri="{FF2B5EF4-FFF2-40B4-BE49-F238E27FC236}">
                <a16:creationId xmlns=""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 xmlns:p14="http://schemas.microsoft.com/office/powerpoint/2010/main" val="71475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2" name="Picture Placeholder 2">
            <a:extLst>
              <a:ext uri="{FF2B5EF4-FFF2-40B4-BE49-F238E27FC236}">
                <a16:creationId xmlns=""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 xmlns:p14="http://schemas.microsoft.com/office/powerpoint/2010/main" val="210307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31157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13976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tent Photo 1">
    <p:spTree>
      <p:nvGrpSpPr>
        <p:cNvPr id="1" name=""/>
        <p:cNvGrpSpPr/>
        <p:nvPr/>
      </p:nvGrpSpPr>
      <p:grpSpPr>
        <a:xfrm>
          <a:off x="0" y="0"/>
          <a:ext cx="0" cy="0"/>
          <a:chOff x="0" y="0"/>
          <a:chExt cx="0" cy="0"/>
        </a:xfrm>
      </p:grpSpPr>
      <p:sp>
        <p:nvSpPr>
          <p:cNvPr id="8" name="Picture Placeholder 1">
            <a:extLst>
              <a:ext uri="{FF2B5EF4-FFF2-40B4-BE49-F238E27FC236}">
                <a16:creationId xmlns=""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35010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ontent Photo 1">
    <p:spTree>
      <p:nvGrpSpPr>
        <p:cNvPr id="1" name=""/>
        <p:cNvGrpSpPr/>
        <p:nvPr/>
      </p:nvGrpSpPr>
      <p:grpSpPr>
        <a:xfrm>
          <a:off x="0" y="0"/>
          <a:ext cx="0" cy="0"/>
          <a:chOff x="0" y="0"/>
          <a:chExt cx="0" cy="0"/>
        </a:xfrm>
      </p:grpSpPr>
      <p:sp>
        <p:nvSpPr>
          <p:cNvPr id="8" name="Picture Placeholder 1">
            <a:extLst>
              <a:ext uri="{FF2B5EF4-FFF2-40B4-BE49-F238E27FC236}">
                <a16:creationId xmlns=""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350103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Content Photo 1">
    <p:spTree>
      <p:nvGrpSpPr>
        <p:cNvPr id="1" name=""/>
        <p:cNvGrpSpPr/>
        <p:nvPr/>
      </p:nvGrpSpPr>
      <p:grpSpPr>
        <a:xfrm>
          <a:off x="0" y="0"/>
          <a:ext cx="0" cy="0"/>
          <a:chOff x="0" y="0"/>
          <a:chExt cx="0" cy="0"/>
        </a:xfrm>
      </p:grpSpPr>
      <p:sp>
        <p:nvSpPr>
          <p:cNvPr id="8" name="Picture Placeholder 1">
            <a:extLst>
              <a:ext uri="{FF2B5EF4-FFF2-40B4-BE49-F238E27FC236}">
                <a16:creationId xmlns=""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350103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Content Photo 1">
    <p:spTree>
      <p:nvGrpSpPr>
        <p:cNvPr id="1" name=""/>
        <p:cNvGrpSpPr/>
        <p:nvPr/>
      </p:nvGrpSpPr>
      <p:grpSpPr>
        <a:xfrm>
          <a:off x="0" y="0"/>
          <a:ext cx="0" cy="0"/>
          <a:chOff x="0" y="0"/>
          <a:chExt cx="0" cy="0"/>
        </a:xfrm>
      </p:grpSpPr>
      <p:sp>
        <p:nvSpPr>
          <p:cNvPr id="8" name="Picture Placeholder 1">
            <a:extLst>
              <a:ext uri="{FF2B5EF4-FFF2-40B4-BE49-F238E27FC236}">
                <a16:creationId xmlns=""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350103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Content Photo 1">
    <p:spTree>
      <p:nvGrpSpPr>
        <p:cNvPr id="1" name=""/>
        <p:cNvGrpSpPr/>
        <p:nvPr/>
      </p:nvGrpSpPr>
      <p:grpSpPr>
        <a:xfrm>
          <a:off x="0" y="0"/>
          <a:ext cx="0" cy="0"/>
          <a:chOff x="0" y="0"/>
          <a:chExt cx="0" cy="0"/>
        </a:xfrm>
      </p:grpSpPr>
      <p:sp>
        <p:nvSpPr>
          <p:cNvPr id="8" name="Picture Placeholder 1">
            <a:extLst>
              <a:ext uri="{FF2B5EF4-FFF2-40B4-BE49-F238E27FC236}">
                <a16:creationId xmlns=""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350103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Content Photo 1">
    <p:spTree>
      <p:nvGrpSpPr>
        <p:cNvPr id="1" name=""/>
        <p:cNvGrpSpPr/>
        <p:nvPr/>
      </p:nvGrpSpPr>
      <p:grpSpPr>
        <a:xfrm>
          <a:off x="0" y="0"/>
          <a:ext cx="0" cy="0"/>
          <a:chOff x="0" y="0"/>
          <a:chExt cx="0" cy="0"/>
        </a:xfrm>
      </p:grpSpPr>
      <p:sp>
        <p:nvSpPr>
          <p:cNvPr id="8" name="Picture Placeholder 1">
            <a:extLst>
              <a:ext uri="{FF2B5EF4-FFF2-40B4-BE49-F238E27FC236}">
                <a16:creationId xmlns=""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350103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smtClean="0"/>
              <a:t>Click to edit Master title style</a:t>
            </a:r>
            <a:endParaRPr lang="en-US" noProof="0"/>
          </a:p>
        </p:txBody>
      </p:sp>
      <p:sp>
        <p:nvSpPr>
          <p:cNvPr id="11" name="Subtitle 2">
            <a:extLst>
              <a:ext uri="{FF2B5EF4-FFF2-40B4-BE49-F238E27FC236}">
                <a16:creationId xmlns=""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2">
            <a:extLst>
              <a:ext uri="{FF2B5EF4-FFF2-40B4-BE49-F238E27FC236}">
                <a16:creationId xmlns=""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2" name="Comparison Left Placeholder 2">
            <a:extLst>
              <a:ext uri="{FF2B5EF4-FFF2-40B4-BE49-F238E27FC236}">
                <a16:creationId xmlns=""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smtClean="0"/>
              <a:t>Click to edit Master text styles</a:t>
            </a:r>
          </a:p>
        </p:txBody>
      </p:sp>
      <p:sp>
        <p:nvSpPr>
          <p:cNvPr id="8" name="Text Placeholder 4">
            <a:extLst>
              <a:ext uri="{FF2B5EF4-FFF2-40B4-BE49-F238E27FC236}">
                <a16:creationId xmlns=""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 xmlns:a16="http://schemas.microsoft.com/office/drawing/2014/main" id="{28F8443E-0D06-4057-933B-C87E884C5F7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32C8D0EF-1DB6-4ADC-8F31-5AE53BF5EAF4}"/>
              </a:ext>
            </a:extLst>
          </p:cNvPr>
          <p:cNvSpPr/>
          <p:nvPr/>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 xmlns:a16="http://schemas.microsoft.com/office/drawing/2014/main" id="{62F208ED-79A0-4B2C-A5EE-9D27466BCA3F}"/>
              </a:ext>
            </a:extLst>
          </p:cNvPr>
          <p:cNvSpPr/>
          <p:nvPr/>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 xmlns:a16="http://schemas.microsoft.com/office/drawing/2014/main" id="{34FDC6F9-37F9-4E25-AECA-D307B8421C73}"/>
              </a:ext>
            </a:extLst>
          </p:cNvPr>
          <p:cNvSpPr txBox="1"/>
          <p:nvPr/>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FIRST UP</a:t>
            </a:r>
            <a:br>
              <a:rPr lang="en-US" sz="1600" b="1" spc="-100" baseline="0" noProof="0" dirty="0">
                <a:solidFill>
                  <a:schemeClr val="tx1">
                    <a:lumMod val="50000"/>
                    <a:lumOff val="50000"/>
                  </a:schemeClr>
                </a:solidFill>
                <a:latin typeface="Corbel" panose="020B0503020204020204" pitchFamily="34" charset="0"/>
              </a:rPr>
            </a:b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CONSULTANTS</a:t>
            </a:r>
          </a:p>
        </p:txBody>
      </p:sp>
      <p:sp>
        <p:nvSpPr>
          <p:cNvPr id="8" name="Rectangle 7">
            <a:extLst>
              <a:ext uri="{FF2B5EF4-FFF2-40B4-BE49-F238E27FC236}">
                <a16:creationId xmlns="" xmlns:a16="http://schemas.microsoft.com/office/drawing/2014/main" id="{6B322F68-670D-45A0-A54F-7E70BCEAED3F}"/>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 xmlns:a16="http://schemas.microsoft.com/office/drawing/2014/main" id="{E69B5F15-353A-4344-8D61-F4E25AA9FB6C}"/>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2FA0C0AA-FCE8-4A7F-928A-54C96BBA9053}"/>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72" r:id="rId13"/>
    <p:sldLayoutId id="2147483666" r:id="rId14"/>
    <p:sldLayoutId id="2147483667" r:id="rId15"/>
    <p:sldLayoutId id="2147483668" r:id="rId16"/>
    <p:sldLayoutId id="2147483673" r:id="rId17"/>
    <p:sldLayoutId id="2147483675" r:id="rId18"/>
    <p:sldLayoutId id="2147483669" r:id="rId19"/>
    <p:sldLayoutId id="2147483655" r:id="rId20"/>
    <p:sldLayoutId id="2147483676" r:id="rId21"/>
    <p:sldLayoutId id="2147483677" r:id="rId22"/>
    <p:sldLayoutId id="2147483678" r:id="rId23"/>
    <p:sldLayoutId id="2147483679" r:id="rId24"/>
    <p:sldLayoutId id="2147483680" r:id="rId25"/>
    <p:sldLayoutId id="2147483681" r:id="rId26"/>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6.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3.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00B3D2B-613A-41BE-987D-E6A1324B456D}"/>
              </a:ext>
            </a:extLst>
          </p:cNvPr>
          <p:cNvSpPr>
            <a:spLocks noGrp="1"/>
          </p:cNvSpPr>
          <p:nvPr>
            <p:ph type="ctrTitle"/>
          </p:nvPr>
        </p:nvSpPr>
        <p:spPr>
          <a:xfrm>
            <a:off x="286990" y="4419600"/>
            <a:ext cx="6047136" cy="1601166"/>
          </a:xfrm>
        </p:spPr>
        <p:txBody>
          <a:bodyPr/>
          <a:lstStyle/>
          <a:p>
            <a:r>
              <a:rPr lang="en-US" sz="4400" dirty="0" smtClean="0">
                <a:latin typeface="+mn-lt"/>
                <a:cs typeface="Consolas" pitchFamily="49" charset="0"/>
              </a:rPr>
              <a:t>Twitter Sentiment analysis</a:t>
            </a:r>
            <a:endParaRPr lang="en-US" sz="4400" dirty="0">
              <a:latin typeface="+mn-lt"/>
              <a:cs typeface="Consolas" pitchFamily="49" charset="0"/>
            </a:endParaRPr>
          </a:p>
        </p:txBody>
      </p:sp>
      <p:sp>
        <p:nvSpPr>
          <p:cNvPr id="4" name="Subtitle 3">
            <a:extLst>
              <a:ext uri="{FF2B5EF4-FFF2-40B4-BE49-F238E27FC236}">
                <a16:creationId xmlns="" xmlns:a16="http://schemas.microsoft.com/office/drawing/2014/main" id="{4772945D-CA91-4CFE-8EB7-941C7618C994}"/>
              </a:ext>
            </a:extLst>
          </p:cNvPr>
          <p:cNvSpPr>
            <a:spLocks noGrp="1"/>
          </p:cNvSpPr>
          <p:nvPr>
            <p:ph type="subTitle" idx="1"/>
          </p:nvPr>
        </p:nvSpPr>
        <p:spPr>
          <a:xfrm>
            <a:off x="6414655" y="4650539"/>
            <a:ext cx="3546763" cy="1584006"/>
          </a:xfrm>
        </p:spPr>
        <p:txBody>
          <a:bodyPr/>
          <a:lstStyle/>
          <a:p>
            <a:r>
              <a:rPr lang="en-US" b="1" dirty="0" smtClean="0"/>
              <a:t>S.SRISAI		</a:t>
            </a:r>
            <a:endParaRPr lang="en-US" dirty="0" smtClean="0"/>
          </a:p>
          <a:p>
            <a:r>
              <a:rPr lang="en-US" b="1" dirty="0" smtClean="0"/>
              <a:t>G. VINEETH		</a:t>
            </a:r>
            <a:endParaRPr lang="en-US" dirty="0" smtClean="0"/>
          </a:p>
          <a:p>
            <a:r>
              <a:rPr lang="en-US" b="1" dirty="0" smtClean="0"/>
              <a:t>CH. HARI KRISHNA</a:t>
            </a:r>
            <a:endParaRPr lang="en-US" dirty="0" smtClean="0"/>
          </a:p>
          <a:p>
            <a:r>
              <a:rPr lang="en-US" b="1" dirty="0" smtClean="0"/>
              <a:t>E. SAI CHARAN K. NETHA</a:t>
            </a:r>
            <a:endParaRPr lang="en-US" dirty="0"/>
          </a:p>
        </p:txBody>
      </p:sp>
      <p:pic>
        <p:nvPicPr>
          <p:cNvPr id="18" name="Picture Placeholder 17" descr="decorative element">
            <a:extLst>
              <a:ext uri="{FF2B5EF4-FFF2-40B4-BE49-F238E27FC236}">
                <a16:creationId xmlns="" xmlns:a16="http://schemas.microsoft.com/office/drawing/2014/main" id="{2411CA0B-8E20-7C48-9074-8D57423981DC}"/>
              </a:ext>
            </a:extLst>
          </p:cNvPr>
          <p:cNvPicPr>
            <a:picLocks noGrp="1" noChangeAspect="1"/>
          </p:cNvPicPr>
          <p:nvPr>
            <p:ph type="pic" sz="quarter" idx="13"/>
          </p:nvPr>
        </p:nvPicPr>
        <p:blipFill>
          <a:blip r:embed="rId2" cstate="print">
            <a:extLst>
              <a:ext uri="{28A0092B-C50C-407E-A947-70E740481C1C}">
                <a14:useLocalDpi xmlns="" xmlns:a14="http://schemas.microsoft.com/office/drawing/2010/main" val="0"/>
              </a:ext>
            </a:extLst>
          </a:blip>
          <a:srcRect/>
          <a:stretch>
            <a:fillRect/>
          </a:stretch>
        </p:blipFill>
        <p:spPr>
          <a:xfrm>
            <a:off x="10058400" y="2202873"/>
            <a:ext cx="2133599" cy="4655126"/>
          </a:xfrm>
        </p:spPr>
      </p:pic>
      <p:pic>
        <p:nvPicPr>
          <p:cNvPr id="8" name="Picture 4" descr="Image result for sentiment"/>
          <p:cNvPicPr>
            <a:picLocks noChangeAspect="1" noChangeArrowheads="1"/>
          </p:cNvPicPr>
          <p:nvPr/>
        </p:nvPicPr>
        <p:blipFill>
          <a:blip r:embed="rId3"/>
          <a:srcRect/>
          <a:stretch>
            <a:fillRect/>
          </a:stretch>
        </p:blipFill>
        <p:spPr bwMode="auto">
          <a:xfrm>
            <a:off x="678873" y="237548"/>
            <a:ext cx="9282545" cy="4126634"/>
          </a:xfrm>
          <a:prstGeom prst="rect">
            <a:avLst/>
          </a:prstGeom>
          <a:noFill/>
        </p:spPr>
      </p:pic>
      <p:sp>
        <p:nvSpPr>
          <p:cNvPr id="11270" name="AutoShape 6" descr="Image result for logo twit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72" name="AutoShape 8" descr="Image result for logo twit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twitter-5.jpg"/>
          <p:cNvPicPr>
            <a:picLocks noChangeAspect="1"/>
          </p:cNvPicPr>
          <p:nvPr/>
        </p:nvPicPr>
        <p:blipFill>
          <a:blip r:embed="rId4"/>
          <a:stretch>
            <a:fillRect/>
          </a:stretch>
        </p:blipFill>
        <p:spPr>
          <a:xfrm>
            <a:off x="9809018" y="221673"/>
            <a:ext cx="2161309" cy="1440872"/>
          </a:xfrm>
          <a:prstGeom prst="rect">
            <a:avLst/>
          </a:prstGeom>
        </p:spPr>
      </p:pic>
    </p:spTree>
    <p:extLst>
      <p:ext uri="{BB962C8B-B14F-4D97-AF65-F5344CB8AC3E}">
        <p14:creationId xmlns=""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0F281-4FF6-4617-A809-AC9C15ECF18A}"/>
              </a:ext>
            </a:extLst>
          </p:cNvPr>
          <p:cNvSpPr>
            <a:spLocks noGrp="1"/>
          </p:cNvSpPr>
          <p:nvPr>
            <p:ph type="title"/>
          </p:nvPr>
        </p:nvSpPr>
        <p:spPr>
          <a:xfrm>
            <a:off x="302577" y="304799"/>
            <a:ext cx="5184913" cy="817419"/>
          </a:xfrm>
        </p:spPr>
        <p:txBody>
          <a:bodyPr/>
          <a:lstStyle/>
          <a:p>
            <a:pPr algn="ctr"/>
            <a:r>
              <a:rPr lang="en-US" dirty="0" smtClean="0"/>
              <a:t>Data Visualization</a:t>
            </a:r>
            <a:endParaRPr lang="en-US" dirty="0"/>
          </a:p>
        </p:txBody>
      </p:sp>
      <p:pic>
        <p:nvPicPr>
          <p:cNvPr id="18" name="Picture Placeholder 17" descr="decorative element">
            <a:extLst>
              <a:ext uri="{FF2B5EF4-FFF2-40B4-BE49-F238E27FC236}">
                <a16:creationId xmlns="" xmlns:a16="http://schemas.microsoft.com/office/drawing/2014/main" id="{40103AEC-DE5B-544B-A074-043639D164F6}"/>
              </a:ext>
            </a:extLst>
          </p:cNvPr>
          <p:cNvPicPr>
            <a:picLocks noGrp="1" noChangeAspect="1"/>
          </p:cNvPicPr>
          <p:nvPr>
            <p:ph type="pic" sz="quarter" idx="33"/>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10</a:t>
            </a:fld>
            <a:endParaRPr lang="en-US" dirty="0"/>
          </a:p>
        </p:txBody>
      </p:sp>
      <p:sp>
        <p:nvSpPr>
          <p:cNvPr id="15" name="TextBox 14"/>
          <p:cNvSpPr txBox="1"/>
          <p:nvPr/>
        </p:nvSpPr>
        <p:spPr>
          <a:xfrm>
            <a:off x="332510" y="1288471"/>
            <a:ext cx="11208326" cy="369332"/>
          </a:xfrm>
          <a:prstGeom prst="rect">
            <a:avLst/>
          </a:prstGeom>
          <a:noFill/>
        </p:spPr>
        <p:txBody>
          <a:bodyPr wrap="square" rtlCol="0">
            <a:spAutoFit/>
          </a:bodyPr>
          <a:lstStyle/>
          <a:p>
            <a:pPr marL="342900" indent="-342900"/>
            <a:r>
              <a:rPr lang="en-US" b="1" dirty="0" smtClean="0"/>
              <a:t>Non-Racist/Sexist Tweets						Racist/Sexist Tweets</a:t>
            </a:r>
            <a:endParaRPr lang="en-US" dirty="0" smtClean="0"/>
          </a:p>
        </p:txBody>
      </p:sp>
      <p:pic>
        <p:nvPicPr>
          <p:cNvPr id="11" name="Picture 10" descr="https://s3.amazonaws.com/thinkific/file_uploads/118220/images/8cb/438/0b3/1549270413780.jpg"/>
          <p:cNvPicPr/>
          <p:nvPr/>
        </p:nvPicPr>
        <p:blipFill>
          <a:blip r:embed="rId3"/>
          <a:srcRect/>
          <a:stretch>
            <a:fillRect/>
          </a:stretch>
        </p:blipFill>
        <p:spPr bwMode="auto">
          <a:xfrm>
            <a:off x="7065819" y="1967344"/>
            <a:ext cx="3978909" cy="4017819"/>
          </a:xfrm>
          <a:prstGeom prst="rect">
            <a:avLst/>
          </a:prstGeom>
          <a:noFill/>
          <a:ln w="9525">
            <a:noFill/>
            <a:miter lim="800000"/>
            <a:headEnd/>
            <a:tailEnd/>
          </a:ln>
        </p:spPr>
      </p:pic>
      <p:pic>
        <p:nvPicPr>
          <p:cNvPr id="12" name="Picture 11" descr="https://s3.amazonaws.com/thinkific/file_uploads/118220/images/ead/5cb/346/1549270413574.jpg"/>
          <p:cNvPicPr/>
          <p:nvPr/>
        </p:nvPicPr>
        <p:blipFill>
          <a:blip r:embed="rId4"/>
          <a:srcRect/>
          <a:stretch>
            <a:fillRect/>
          </a:stretch>
        </p:blipFill>
        <p:spPr bwMode="auto">
          <a:xfrm>
            <a:off x="318655" y="1939635"/>
            <a:ext cx="6109854" cy="4225637"/>
          </a:xfrm>
          <a:prstGeom prst="rect">
            <a:avLst/>
          </a:prstGeom>
          <a:noFill/>
          <a:ln w="9525">
            <a:noFill/>
            <a:miter lim="800000"/>
            <a:headEnd/>
            <a:tailEnd/>
          </a:ln>
        </p:spPr>
      </p:pic>
      <p:pic>
        <p:nvPicPr>
          <p:cNvPr id="10" name="Picture 9" descr="https://s3.amazonaws.com/thinkific/file_uploads/118220/images/ede/37a/9e5/1549270414302.jpg"/>
          <p:cNvPicPr/>
          <p:nvPr/>
        </p:nvPicPr>
        <p:blipFill>
          <a:blip r:embed="rId5"/>
          <a:srcRect/>
          <a:stretch>
            <a:fillRect/>
          </a:stretch>
        </p:blipFill>
        <p:spPr bwMode="auto">
          <a:xfrm>
            <a:off x="2175163" y="2161310"/>
            <a:ext cx="7453746" cy="3643746"/>
          </a:xfrm>
          <a:prstGeom prst="rect">
            <a:avLst/>
          </a:prstGeom>
          <a:noFill/>
          <a:ln w="9525">
            <a:noFill/>
            <a:miter lim="800000"/>
            <a:headEnd/>
            <a:tailEnd/>
          </a:ln>
        </p:spPr>
      </p:pic>
      <p:cxnSp>
        <p:nvCxnSpPr>
          <p:cNvPr id="16" name="Straight Arrow Connector 15"/>
          <p:cNvCxnSpPr/>
          <p:nvPr/>
        </p:nvCxnSpPr>
        <p:spPr>
          <a:xfrm rot="10800000" flipV="1">
            <a:off x="6553201" y="1607126"/>
            <a:ext cx="1454727" cy="1025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29746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Bag-of-Words Features</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720436" y="1343906"/>
            <a:ext cx="6839757" cy="3933645"/>
          </a:xfrm>
        </p:spPr>
        <p:txBody>
          <a:bodyPr/>
          <a:lstStyle/>
          <a:p>
            <a:r>
              <a:rPr lang="en-US" sz="2400" dirty="0" smtClean="0"/>
              <a:t>Let’s start with the </a:t>
            </a:r>
            <a:r>
              <a:rPr lang="en-US" sz="2400" b="1" dirty="0" smtClean="0"/>
              <a:t>Bag-of-Words</a:t>
            </a:r>
            <a:r>
              <a:rPr lang="en-US" sz="2400" dirty="0" smtClean="0"/>
              <a:t> Features.</a:t>
            </a:r>
          </a:p>
          <a:p>
            <a:r>
              <a:rPr lang="en-US" sz="2400" dirty="0" smtClean="0"/>
              <a:t>Consider a Corpus C of D documents {d1,d2…..</a:t>
            </a:r>
            <a:r>
              <a:rPr lang="en-US" sz="2400" dirty="0" err="1" smtClean="0"/>
              <a:t>dD</a:t>
            </a:r>
            <a:r>
              <a:rPr lang="en-US" sz="2400" dirty="0" smtClean="0"/>
              <a:t>} and N unique tokens extracted out of the corpus C. The N tokens (words) will form a dictionary and the size of the bag-of-words matrix M will be given by D X N. Each row in the matrix M contains the frequency of tokens in document D(</a:t>
            </a:r>
            <a:r>
              <a:rPr lang="en-US" sz="2400" dirty="0" err="1" smtClean="0"/>
              <a:t>i</a:t>
            </a:r>
            <a:r>
              <a:rPr lang="en-US" sz="2400" dirty="0" smtClean="0"/>
              <a:t>).</a:t>
            </a:r>
            <a:endParaRPr lang="en-US" sz="2400" dirty="0"/>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11</a:t>
            </a:fld>
            <a:endParaRPr lang="en-US" dirty="0"/>
          </a:p>
        </p:txBody>
      </p:sp>
      <p:pic>
        <p:nvPicPr>
          <p:cNvPr id="7" name="Picture 6" descr="https://s3.amazonaws.com/thinkific/file_uploads/118220/images/63b/ffa/8f9/1549270641360.jpg"/>
          <p:cNvPicPr/>
          <p:nvPr/>
        </p:nvPicPr>
        <p:blipFill>
          <a:blip r:embed="rId3"/>
          <a:srcRect/>
          <a:stretch>
            <a:fillRect/>
          </a:stretch>
        </p:blipFill>
        <p:spPr bwMode="auto">
          <a:xfrm>
            <a:off x="1954817" y="4143173"/>
            <a:ext cx="9392056" cy="1218536"/>
          </a:xfrm>
          <a:prstGeom prst="rect">
            <a:avLst/>
          </a:prstGeom>
          <a:noFill/>
          <a:ln w="9525">
            <a:noFill/>
            <a:miter lim="800000"/>
            <a:headEnd/>
            <a:tailEnd/>
          </a:ln>
        </p:spPr>
      </p:pic>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TF-IDF Features</a:t>
            </a:r>
            <a:endParaRPr lang="en-US" dirty="0"/>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720436" y="1343906"/>
            <a:ext cx="6839757" cy="3933645"/>
          </a:xfrm>
        </p:spPr>
        <p:txBody>
          <a:bodyPr/>
          <a:lstStyle/>
          <a:p>
            <a:r>
              <a:rPr lang="en-US" sz="2000" dirty="0" smtClean="0"/>
              <a:t>TF-IDF (term frequency–inverse document frequency)works by </a:t>
            </a:r>
            <a:r>
              <a:rPr lang="en-US" sz="2000" dirty="0" smtClean="0"/>
              <a:t>penalizing </a:t>
            </a:r>
            <a:r>
              <a:rPr lang="en-US" sz="2000" dirty="0" smtClean="0"/>
              <a:t>the common words by assigning them lower weights while giving importance to words which are rare in the entire corpus but appear in good numbers in few documents.</a:t>
            </a:r>
          </a:p>
          <a:p>
            <a:r>
              <a:rPr lang="en-US" sz="2000" dirty="0" smtClean="0"/>
              <a:t>Let’s have a look at the important terms related to TF-IDF:</a:t>
            </a:r>
          </a:p>
          <a:p>
            <a:pPr lvl="0"/>
            <a:r>
              <a:rPr lang="en-US" sz="2000" dirty="0" smtClean="0"/>
              <a:t>TF = (Number of times term t appears in a document)/(Number of terms in the document)</a:t>
            </a:r>
          </a:p>
          <a:p>
            <a:pPr lvl="0"/>
            <a:r>
              <a:rPr lang="en-US" sz="2000" dirty="0" smtClean="0"/>
              <a:t>IDF = log(N/n), where, N is the number of documents and n is the number of documents a term t has appeared in.</a:t>
            </a:r>
          </a:p>
          <a:p>
            <a:pPr lvl="0"/>
            <a:r>
              <a:rPr lang="en-US" sz="2000" dirty="0" smtClean="0"/>
              <a:t>TF-IDF = TF*IDF</a:t>
            </a:r>
          </a:p>
          <a:p>
            <a:endParaRPr lang="en-US" sz="2400" dirty="0"/>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12</a:t>
            </a:fld>
            <a:endParaRPr lang="en-US" dirty="0"/>
          </a:p>
        </p:txBody>
      </p:sp>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Word2Vec Features</a:t>
            </a:r>
            <a:endParaRPr lang="en-US" dirty="0"/>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720436" y="1343906"/>
            <a:ext cx="6839757" cy="3933645"/>
          </a:xfrm>
        </p:spPr>
        <p:txBody>
          <a:bodyPr/>
          <a:lstStyle/>
          <a:p>
            <a:r>
              <a:rPr lang="en-US" dirty="0" smtClean="0"/>
              <a:t>Word embeddings are the modern way of representing words as vectors. The objective of word embeddings is to redefine the high dimensional word features into low dimensional feature vectors by preserving the contextual similarity in the corpus. They are able to achieve tasks like </a:t>
            </a:r>
            <a:r>
              <a:rPr lang="en-US" b="1" dirty="0" smtClean="0"/>
              <a:t>King -man +woman = Queen</a:t>
            </a:r>
            <a:r>
              <a:rPr lang="en-US" dirty="0" smtClean="0"/>
              <a:t>, which is mind-blowing.</a:t>
            </a:r>
          </a:p>
          <a:p>
            <a:r>
              <a:rPr lang="en-US" dirty="0" smtClean="0"/>
              <a:t>The advantages of using word embeddings over BOW or TF-IDF are:</a:t>
            </a:r>
          </a:p>
          <a:p>
            <a:pPr lvl="0"/>
            <a:r>
              <a:rPr lang="en-US" dirty="0" smtClean="0"/>
              <a:t>Dimensionality reduction - significant reduction in the no. of features required to build a model.</a:t>
            </a:r>
          </a:p>
          <a:p>
            <a:r>
              <a:rPr lang="en-US" dirty="0" smtClean="0"/>
              <a:t>It capture meanings of the words, semantic relationships and the different types of contexts they are used in.</a:t>
            </a:r>
            <a:endParaRPr lang="en-US" dirty="0"/>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13</a:t>
            </a:fld>
            <a:endParaRPr lang="en-US" dirty="0"/>
          </a:p>
        </p:txBody>
      </p:sp>
      <p:pic>
        <p:nvPicPr>
          <p:cNvPr id="7" name="Picture 6" descr="Drawing"/>
          <p:cNvPicPr/>
          <p:nvPr/>
        </p:nvPicPr>
        <p:blipFill>
          <a:blip r:embed="rId3"/>
          <a:srcRect/>
          <a:stretch>
            <a:fillRect/>
          </a:stretch>
        </p:blipFill>
        <p:spPr bwMode="auto">
          <a:xfrm>
            <a:off x="7550727" y="1676401"/>
            <a:ext cx="3865418" cy="3369655"/>
          </a:xfrm>
          <a:prstGeom prst="rect">
            <a:avLst/>
          </a:prstGeom>
          <a:noFill/>
          <a:ln w="9525">
            <a:noFill/>
            <a:miter lim="800000"/>
            <a:headEnd/>
            <a:tailEnd/>
          </a:ln>
        </p:spPr>
      </p:pic>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Word2Vec Features</a:t>
            </a:r>
            <a:endParaRPr lang="en-US" dirty="0"/>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720436" y="1343906"/>
            <a:ext cx="6839757" cy="3933645"/>
          </a:xfrm>
        </p:spPr>
        <p:txBody>
          <a:bodyPr/>
          <a:lstStyle/>
          <a:p>
            <a:r>
              <a:rPr lang="en-US" sz="1000" dirty="0" smtClean="0"/>
              <a:t>Word2Vec is not a single algorithm but a combination of two techniques – </a:t>
            </a:r>
            <a:r>
              <a:rPr lang="en-US" sz="1000" b="1" dirty="0" smtClean="0"/>
              <a:t>CBOW (Continuous bag of words)</a:t>
            </a:r>
            <a:r>
              <a:rPr lang="en-US" sz="1000" dirty="0" smtClean="0"/>
              <a:t> and </a:t>
            </a:r>
            <a:r>
              <a:rPr lang="en-US" sz="1000" b="1" dirty="0" smtClean="0"/>
              <a:t>Skip-gram model</a:t>
            </a:r>
            <a:r>
              <a:rPr lang="en-US" sz="1000" dirty="0" smtClean="0"/>
              <a:t>. Both of these are shallow neural networks which map word(s) to the target variable which is also a word(s). Both of these techniques learn weights which act as word vector representations.</a:t>
            </a:r>
          </a:p>
          <a:p>
            <a:r>
              <a:rPr lang="en-US" sz="1000" dirty="0" smtClean="0"/>
              <a:t>CBOW tends to predict the probability of a word given a context. A context may be a single adjacent word or a group of surrounding words. The Skip-gram model works in the reverse manner, it tries to predict the context for a given word.</a:t>
            </a:r>
          </a:p>
          <a:p>
            <a:r>
              <a:rPr lang="en-US" sz="1000" dirty="0" smtClean="0"/>
              <a:t>Below is a diagrammatic representation of a 1-word context window Word2Vec model.</a:t>
            </a:r>
          </a:p>
          <a:p>
            <a:r>
              <a:rPr lang="en-US" sz="1000" dirty="0" smtClean="0"/>
              <a:t> </a:t>
            </a:r>
          </a:p>
          <a:p>
            <a:r>
              <a:rPr lang="en-US" sz="1000" dirty="0" smtClean="0"/>
              <a:t>There are three </a:t>
            </a:r>
            <a:r>
              <a:rPr lang="en-US" sz="1000" dirty="0" err="1" smtClean="0"/>
              <a:t>laters</a:t>
            </a:r>
            <a:r>
              <a:rPr lang="en-US" sz="1000" dirty="0" smtClean="0"/>
              <a:t>: - an input layer, - a hidden layer, and - an output layer.</a:t>
            </a:r>
          </a:p>
          <a:p>
            <a:r>
              <a:rPr lang="en-US" sz="1000" dirty="0" smtClean="0"/>
              <a:t>The input layer and the output, both are one- hot encoded of size [1 X V], where V is the size of the vocabulary (no. of unique words in the corpus). The output layer is a </a:t>
            </a:r>
            <a:r>
              <a:rPr lang="en-US" sz="1000" dirty="0" err="1" smtClean="0"/>
              <a:t>softmax</a:t>
            </a:r>
            <a:r>
              <a:rPr lang="en-US" sz="1000" dirty="0" smtClean="0"/>
              <a:t> layer which is used to sum the probabilities obtained in the output layer to 1. The weights learned by the model are then used as the word-vectors.</a:t>
            </a:r>
          </a:p>
          <a:p>
            <a:r>
              <a:rPr lang="en-US" sz="1000" dirty="0" smtClean="0"/>
              <a:t>We will go ahead with the Skip-gram model as it has the following advantages:</a:t>
            </a:r>
          </a:p>
          <a:p>
            <a:pPr lvl="0"/>
            <a:r>
              <a:rPr lang="en-US" sz="1000" dirty="0" smtClean="0"/>
              <a:t>It can capture two semantics for a single word. </a:t>
            </a:r>
            <a:r>
              <a:rPr lang="en-US" sz="1000" dirty="0" err="1" smtClean="0"/>
              <a:t>i.e</a:t>
            </a:r>
            <a:r>
              <a:rPr lang="en-US" sz="1000" dirty="0" smtClean="0"/>
              <a:t> it will have two vector representations of ‘apple’. One for the company Apple and the other for the fruit.</a:t>
            </a:r>
          </a:p>
          <a:p>
            <a:pPr lvl="0"/>
            <a:r>
              <a:rPr lang="en-US" sz="1000" dirty="0" smtClean="0"/>
              <a:t>Skip-gram with negative sub-sampling outperforms CBOW generally.</a:t>
            </a:r>
          </a:p>
          <a:p>
            <a:r>
              <a:rPr lang="en-US" sz="1000" dirty="0" smtClean="0"/>
              <a:t>We will train a Word2Vec model on our data to obtain vector representations for all the unique words present in our corpus. There is one more option of using </a:t>
            </a:r>
            <a:r>
              <a:rPr lang="en-US" sz="1000" b="1" dirty="0" smtClean="0"/>
              <a:t>pre-trained word vectors</a:t>
            </a:r>
            <a:r>
              <a:rPr lang="en-US" sz="1000" dirty="0" smtClean="0"/>
              <a:t> instead of training our own model. Some of the freely available pre-trained vectors are</a:t>
            </a:r>
            <a:endParaRPr lang="en-US" sz="1000" dirty="0"/>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14</a:t>
            </a:fld>
            <a:endParaRPr lang="en-US" dirty="0"/>
          </a:p>
        </p:txBody>
      </p:sp>
      <p:pic>
        <p:nvPicPr>
          <p:cNvPr id="8" name="Picture 7" descr="https://s3.amazonaws.com/thinkific/file_uploads/118220/images/b06/1d1/2c7/1549270765657.jpg"/>
          <p:cNvPicPr/>
          <p:nvPr/>
        </p:nvPicPr>
        <p:blipFill>
          <a:blip r:embed="rId3"/>
          <a:srcRect/>
          <a:stretch>
            <a:fillRect/>
          </a:stretch>
        </p:blipFill>
        <p:spPr bwMode="auto">
          <a:xfrm>
            <a:off x="7636855" y="1454728"/>
            <a:ext cx="3540760" cy="3713018"/>
          </a:xfrm>
          <a:prstGeom prst="rect">
            <a:avLst/>
          </a:prstGeom>
          <a:noFill/>
          <a:ln w="9525">
            <a:noFill/>
            <a:miter lim="800000"/>
            <a:headEnd/>
            <a:tailEnd/>
          </a:ln>
        </p:spPr>
      </p:pic>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Evaluation Metric</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720436" y="1343906"/>
            <a:ext cx="6839757" cy="3933645"/>
          </a:xfrm>
        </p:spPr>
        <p:txBody>
          <a:bodyPr/>
          <a:lstStyle/>
          <a:p>
            <a:r>
              <a:rPr lang="en-US" sz="1400" b="1" dirty="0" smtClean="0"/>
              <a:t>F1 score</a:t>
            </a:r>
            <a:r>
              <a:rPr lang="en-US" sz="1400" dirty="0" smtClean="0"/>
              <a:t> is being used as the evaluation metric. It is the weighted average of Precision and Recall. Therefore, this score takes both false positives and false negatives into account. It is suitable for uneven class distribution problems.</a:t>
            </a:r>
          </a:p>
          <a:p>
            <a:r>
              <a:rPr lang="en-US" sz="1400" dirty="0" smtClean="0"/>
              <a:t>The important components of F1 score are:</a:t>
            </a:r>
          </a:p>
          <a:p>
            <a:pPr lvl="0"/>
            <a:r>
              <a:rPr lang="en-US" sz="1400" dirty="0" smtClean="0"/>
              <a:t>True Positives (TP) - These are the correctly predicted positive values which means that the value of actual class is yes and the value of predicted class is also yes.</a:t>
            </a:r>
          </a:p>
          <a:p>
            <a:pPr lvl="0"/>
            <a:r>
              <a:rPr lang="en-US" sz="1400" dirty="0" smtClean="0"/>
              <a:t>True Negatives (TN) - These are the correctly predicted negative values which means that the value of actual class is no and value of predicted class is also no.</a:t>
            </a:r>
          </a:p>
          <a:p>
            <a:pPr lvl="0"/>
            <a:r>
              <a:rPr lang="en-US" sz="1400" dirty="0" smtClean="0"/>
              <a:t>False Positives (FP) – When actual class is no and predicted class is yes.</a:t>
            </a:r>
          </a:p>
          <a:p>
            <a:pPr lvl="0"/>
            <a:r>
              <a:rPr lang="en-US" sz="1400" dirty="0" smtClean="0"/>
              <a:t>False Negatives (FN) – When actual class is yes but predicted class in no.</a:t>
            </a:r>
          </a:p>
          <a:p>
            <a:r>
              <a:rPr lang="en-US" sz="1400" dirty="0" smtClean="0"/>
              <a:t>Precision = TP/TP+FP</a:t>
            </a:r>
          </a:p>
          <a:p>
            <a:r>
              <a:rPr lang="en-US" sz="1400" dirty="0" smtClean="0"/>
              <a:t>Recall = TP/TP+FN</a:t>
            </a:r>
          </a:p>
          <a:p>
            <a:r>
              <a:rPr lang="en-US" sz="1400" dirty="0" smtClean="0"/>
              <a:t>F1 Score = 2</a:t>
            </a:r>
            <a:r>
              <a:rPr lang="en-US" sz="1400" i="1" dirty="0" smtClean="0"/>
              <a:t>(Recall </a:t>
            </a:r>
            <a:r>
              <a:rPr lang="en-US" sz="1400" dirty="0" smtClean="0"/>
              <a:t>Precision) / (Recall + Precision)</a:t>
            </a:r>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15</a:t>
            </a:fld>
            <a:endParaRPr lang="en-US" dirty="0"/>
          </a:p>
        </p:txBody>
      </p:sp>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Logistic Regression</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831272" y="1454743"/>
            <a:ext cx="6839757" cy="3933645"/>
          </a:xfrm>
        </p:spPr>
        <p:txBody>
          <a:bodyPr/>
          <a:lstStyle/>
          <a:p>
            <a:r>
              <a:rPr lang="en-US" sz="2000" dirty="0" smtClean="0"/>
              <a:t>Logistic Regression is a classification algorithm. It is used to predict a binary outcome (1 / 0, Yes / No, True / False) given a set of independent variables. You can also think of logistic regression as a special case of linear regression when the outcome variable is categorical, where we are using log of odds as the dependent variable. In simple words, it predicts the probability of occurrence of an event by fitting data to a </a:t>
            </a:r>
            <a:r>
              <a:rPr lang="en-US" sz="2000" dirty="0" err="1" smtClean="0"/>
              <a:t>logit</a:t>
            </a:r>
            <a:r>
              <a:rPr lang="en-US" sz="2000" dirty="0" smtClean="0"/>
              <a:t> function</a:t>
            </a:r>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16</a:t>
            </a:fld>
            <a:endParaRPr lang="en-US" dirty="0"/>
          </a:p>
        </p:txBody>
      </p:sp>
      <p:pic>
        <p:nvPicPr>
          <p:cNvPr id="7" name="Picture 6" descr="https://s3.amazonaws.com/thinkific/file_uploads/118220/images/122/5f2/a1d/1549272256013.jpg"/>
          <p:cNvPicPr/>
          <p:nvPr/>
        </p:nvPicPr>
        <p:blipFill>
          <a:blip r:embed="rId3"/>
          <a:srcRect/>
          <a:stretch>
            <a:fillRect/>
          </a:stretch>
        </p:blipFill>
        <p:spPr bwMode="auto">
          <a:xfrm>
            <a:off x="7597631" y="2975551"/>
            <a:ext cx="3813175" cy="2597150"/>
          </a:xfrm>
          <a:prstGeom prst="rect">
            <a:avLst/>
          </a:prstGeom>
          <a:noFill/>
          <a:ln w="9525">
            <a:noFill/>
            <a:miter lim="800000"/>
            <a:headEnd/>
            <a:tailEnd/>
          </a:ln>
        </p:spPr>
      </p:pic>
      <p:pic>
        <p:nvPicPr>
          <p:cNvPr id="8" name="Picture 7" descr="https://s3.amazonaws.com/thinkific/file_uploads/118220/images/413/0e2/32a/1549272255975.jpg"/>
          <p:cNvPicPr/>
          <p:nvPr/>
        </p:nvPicPr>
        <p:blipFill>
          <a:blip r:embed="rId4"/>
          <a:srcRect/>
          <a:stretch>
            <a:fillRect/>
          </a:stretch>
        </p:blipFill>
        <p:spPr bwMode="auto">
          <a:xfrm>
            <a:off x="8076622" y="1854835"/>
            <a:ext cx="2578100" cy="709930"/>
          </a:xfrm>
          <a:prstGeom prst="rect">
            <a:avLst/>
          </a:prstGeom>
          <a:noFill/>
          <a:ln w="9525">
            <a:noFill/>
            <a:miter lim="800000"/>
            <a:headEnd/>
            <a:tailEnd/>
          </a:ln>
        </p:spPr>
      </p:pic>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Logistic Regression</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845126" y="1620998"/>
            <a:ext cx="6839757" cy="3933645"/>
          </a:xfrm>
        </p:spPr>
        <p:txBody>
          <a:bodyPr/>
          <a:lstStyle/>
          <a:p>
            <a:r>
              <a:rPr lang="en-US" sz="2000" b="1" dirty="0" smtClean="0"/>
              <a:t>Bag-of-Words Features</a:t>
            </a:r>
            <a:endParaRPr lang="en-US" sz="2000" dirty="0" smtClean="0"/>
          </a:p>
          <a:p>
            <a:r>
              <a:rPr lang="en-US" sz="2000" dirty="0" smtClean="0"/>
              <a:t>F1 Score: 0.567</a:t>
            </a:r>
          </a:p>
          <a:p>
            <a:endParaRPr lang="en-US" sz="2000" dirty="0" smtClean="0"/>
          </a:p>
          <a:p>
            <a:r>
              <a:rPr lang="en-US" sz="2000" b="1" dirty="0" smtClean="0"/>
              <a:t>TF-IDF Features</a:t>
            </a:r>
            <a:endParaRPr lang="en-US" sz="2000" dirty="0" smtClean="0"/>
          </a:p>
          <a:p>
            <a:r>
              <a:rPr lang="en-US" sz="2000" dirty="0" smtClean="0"/>
              <a:t>F1 Score: 0.508</a:t>
            </a:r>
          </a:p>
          <a:p>
            <a:endParaRPr lang="en-US" sz="2000" b="1" dirty="0" smtClean="0"/>
          </a:p>
          <a:p>
            <a:r>
              <a:rPr lang="en-US" sz="2000" b="1" dirty="0" smtClean="0"/>
              <a:t>Word2Vec Features</a:t>
            </a:r>
            <a:endParaRPr lang="en-US" sz="2000" dirty="0" smtClean="0"/>
          </a:p>
          <a:p>
            <a:r>
              <a:rPr lang="en-US" sz="2000" dirty="0" smtClean="0"/>
              <a:t>F1 Score: 0.661</a:t>
            </a:r>
            <a:endParaRPr lang="en-US" sz="2000" dirty="0"/>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17</a:t>
            </a:fld>
            <a:endParaRPr lang="en-US" dirty="0"/>
          </a:p>
        </p:txBody>
      </p:sp>
      <p:pic>
        <p:nvPicPr>
          <p:cNvPr id="7" name="Picture 6" descr="https://s3.amazonaws.com/thinkific/file_uploads/118220/images/122/5f2/a1d/1549272256013.jpg"/>
          <p:cNvPicPr/>
          <p:nvPr/>
        </p:nvPicPr>
        <p:blipFill>
          <a:blip r:embed="rId3"/>
          <a:srcRect/>
          <a:stretch>
            <a:fillRect/>
          </a:stretch>
        </p:blipFill>
        <p:spPr bwMode="auto">
          <a:xfrm>
            <a:off x="7597631" y="2975551"/>
            <a:ext cx="3813175" cy="2597150"/>
          </a:xfrm>
          <a:prstGeom prst="rect">
            <a:avLst/>
          </a:prstGeom>
          <a:noFill/>
          <a:ln w="9525">
            <a:noFill/>
            <a:miter lim="800000"/>
            <a:headEnd/>
            <a:tailEnd/>
          </a:ln>
        </p:spPr>
      </p:pic>
      <p:pic>
        <p:nvPicPr>
          <p:cNvPr id="8" name="Picture 7" descr="https://s3.amazonaws.com/thinkific/file_uploads/118220/images/413/0e2/32a/1549272255975.jpg"/>
          <p:cNvPicPr/>
          <p:nvPr/>
        </p:nvPicPr>
        <p:blipFill>
          <a:blip r:embed="rId4"/>
          <a:srcRect/>
          <a:stretch>
            <a:fillRect/>
          </a:stretch>
        </p:blipFill>
        <p:spPr bwMode="auto">
          <a:xfrm>
            <a:off x="8076622" y="1854835"/>
            <a:ext cx="2578100" cy="709930"/>
          </a:xfrm>
          <a:prstGeom prst="rect">
            <a:avLst/>
          </a:prstGeom>
          <a:noFill/>
          <a:ln w="9525">
            <a:noFill/>
            <a:miter lim="800000"/>
            <a:headEnd/>
            <a:tailEnd/>
          </a:ln>
        </p:spPr>
      </p:pic>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Support Vector Machine</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955963" y="1537870"/>
            <a:ext cx="6839757" cy="3933645"/>
          </a:xfrm>
        </p:spPr>
        <p:txBody>
          <a:bodyPr/>
          <a:lstStyle/>
          <a:p>
            <a:pPr>
              <a:buNone/>
            </a:pPr>
            <a:endParaRPr lang="en-US" sz="2000" dirty="0" smtClean="0"/>
          </a:p>
          <a:p>
            <a:r>
              <a:rPr lang="en-US" sz="2000" dirty="0" smtClean="0"/>
              <a:t>Support Vector Machine (SVM) is a supervised machine learning algorithm which can be used for both classification or regression challenges. However, it is mostly used in classification problems. In this algorithm, we plot each data item as a point in n-dimensional space (where n is the number of features you have) with the value of each feature being the value of a particular coordinate. Then, we perform classification by finding the hyper-plane.</a:t>
            </a:r>
            <a:endParaRPr lang="en-US" sz="2000" dirty="0"/>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18</a:t>
            </a:fld>
            <a:endParaRPr lang="en-US" dirty="0"/>
          </a:p>
        </p:txBody>
      </p:sp>
      <p:pic>
        <p:nvPicPr>
          <p:cNvPr id="9" name="Picture 8" descr="https://s3.amazonaws.com/thinkific/file_uploads/118220/images/7ed/34a/5f7/1549272344763.jpg"/>
          <p:cNvPicPr/>
          <p:nvPr/>
        </p:nvPicPr>
        <p:blipFill>
          <a:blip r:embed="rId3"/>
          <a:srcRect/>
          <a:stretch>
            <a:fillRect/>
          </a:stretch>
        </p:blipFill>
        <p:spPr bwMode="auto">
          <a:xfrm>
            <a:off x="7647709" y="1717964"/>
            <a:ext cx="3616036" cy="3406890"/>
          </a:xfrm>
          <a:prstGeom prst="rect">
            <a:avLst/>
          </a:prstGeom>
          <a:noFill/>
          <a:ln w="9525">
            <a:noFill/>
            <a:miter lim="800000"/>
            <a:headEnd/>
            <a:tailEnd/>
          </a:ln>
        </p:spPr>
      </p:pic>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Support Vector Machine</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955963" y="1537870"/>
            <a:ext cx="6839757" cy="3933645"/>
          </a:xfrm>
        </p:spPr>
        <p:txBody>
          <a:bodyPr/>
          <a:lstStyle/>
          <a:p>
            <a:pPr>
              <a:buNone/>
            </a:pPr>
            <a:endParaRPr lang="en-US" sz="2000" dirty="0" smtClean="0"/>
          </a:p>
          <a:p>
            <a:r>
              <a:rPr lang="en-US" sz="2000" b="1" dirty="0" smtClean="0"/>
              <a:t>Bag-of-Words Features</a:t>
            </a:r>
            <a:endParaRPr lang="en-US" sz="2000" dirty="0" smtClean="0"/>
          </a:p>
          <a:p>
            <a:r>
              <a:rPr lang="en-US" sz="2000" dirty="0" smtClean="0"/>
              <a:t>F1 Score: 0.654</a:t>
            </a:r>
          </a:p>
          <a:p>
            <a:endParaRPr lang="en-US" sz="2000" dirty="0" smtClean="0"/>
          </a:p>
          <a:p>
            <a:r>
              <a:rPr lang="en-US" sz="2000" b="1" dirty="0" smtClean="0"/>
              <a:t>TF-IDF Features</a:t>
            </a:r>
            <a:endParaRPr lang="en-US" sz="2000" dirty="0" smtClean="0"/>
          </a:p>
          <a:p>
            <a:r>
              <a:rPr lang="en-US" sz="2000" dirty="0" smtClean="0"/>
              <a:t>F1 Score: 0.676</a:t>
            </a:r>
          </a:p>
          <a:p>
            <a:endParaRPr lang="en-US" sz="2000" b="1" dirty="0" smtClean="0"/>
          </a:p>
          <a:p>
            <a:r>
              <a:rPr lang="en-US" sz="2000" b="1" dirty="0" smtClean="0"/>
              <a:t>Word2Vec Features</a:t>
            </a:r>
            <a:endParaRPr lang="en-US" sz="2000" dirty="0" smtClean="0"/>
          </a:p>
          <a:p>
            <a:r>
              <a:rPr lang="en-US" sz="2000" dirty="0" smtClean="0"/>
              <a:t>F1 Score: 0.694</a:t>
            </a:r>
            <a:endParaRPr lang="en-US" sz="2000" dirty="0"/>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19</a:t>
            </a:fld>
            <a:endParaRPr lang="en-US" dirty="0"/>
          </a:p>
        </p:txBody>
      </p:sp>
      <p:pic>
        <p:nvPicPr>
          <p:cNvPr id="9" name="Picture 8" descr="https://s3.amazonaws.com/thinkific/file_uploads/118220/images/7ed/34a/5f7/1549272344763.jpg"/>
          <p:cNvPicPr/>
          <p:nvPr/>
        </p:nvPicPr>
        <p:blipFill>
          <a:blip r:embed="rId3"/>
          <a:srcRect/>
          <a:stretch>
            <a:fillRect/>
          </a:stretch>
        </p:blipFill>
        <p:spPr bwMode="auto">
          <a:xfrm>
            <a:off x="7647709" y="1717964"/>
            <a:ext cx="3616036" cy="3406890"/>
          </a:xfrm>
          <a:prstGeom prst="rect">
            <a:avLst/>
          </a:prstGeom>
          <a:noFill/>
          <a:ln w="9525">
            <a:noFill/>
            <a:miter lim="800000"/>
            <a:headEnd/>
            <a:tailEnd/>
          </a:ln>
        </p:spPr>
      </p:pic>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4772945D-CA91-4CFE-8EB7-941C7618C994}"/>
              </a:ext>
            </a:extLst>
          </p:cNvPr>
          <p:cNvSpPr>
            <a:spLocks noGrp="1"/>
          </p:cNvSpPr>
          <p:nvPr>
            <p:ph type="subTitle" idx="1"/>
          </p:nvPr>
        </p:nvSpPr>
        <p:spPr/>
        <p:txBody>
          <a:bodyPr/>
          <a:lstStyle/>
          <a:p>
            <a:r>
              <a:rPr lang="en-US" sz="3200" b="1" dirty="0" smtClean="0">
                <a:latin typeface="Consolas" pitchFamily="49" charset="0"/>
                <a:cs typeface="Consolas" pitchFamily="49" charset="0"/>
              </a:rPr>
              <a:t>ABSTRACT</a:t>
            </a:r>
            <a:endParaRPr lang="en-US" sz="3200" b="1" dirty="0">
              <a:latin typeface="Consolas" pitchFamily="49" charset="0"/>
              <a:cs typeface="Consolas" pitchFamily="49" charset="0"/>
            </a:endParaRPr>
          </a:p>
        </p:txBody>
      </p:sp>
      <p:sp>
        <p:nvSpPr>
          <p:cNvPr id="5" name="Slide Number Placeholder 4">
            <a:extLst>
              <a:ext uri="{FF2B5EF4-FFF2-40B4-BE49-F238E27FC236}">
                <a16:creationId xmlns=""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
        <p:nvSpPr>
          <p:cNvPr id="9" name="Content Placeholder 4">
            <a:extLst>
              <a:ext uri="{FF2B5EF4-FFF2-40B4-BE49-F238E27FC236}">
                <a16:creationId xmlns="" xmlns:a16="http://schemas.microsoft.com/office/drawing/2014/main" id="{CEEB3BAE-C0B2-447C-B8BE-96C6BD84D658}"/>
              </a:ext>
            </a:extLst>
          </p:cNvPr>
          <p:cNvSpPr txBox="1">
            <a:spLocks/>
          </p:cNvSpPr>
          <p:nvPr/>
        </p:nvSpPr>
        <p:spPr>
          <a:xfrm>
            <a:off x="432000" y="2979759"/>
            <a:ext cx="4500000" cy="2520000"/>
          </a:xfrm>
          <a:prstGeom prst="rect">
            <a:avLst/>
          </a:prstGeom>
        </p:spPr>
        <p:txBody>
          <a:bodyPr/>
          <a:lstStyle/>
          <a:p>
            <a:pPr marL="542925" marR="0" lvl="1" indent="-2762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Content Placeholder 4">
            <a:extLst>
              <a:ext uri="{FF2B5EF4-FFF2-40B4-BE49-F238E27FC236}">
                <a16:creationId xmlns="" xmlns:a16="http://schemas.microsoft.com/office/drawing/2014/main" id="{CEEB3BAE-C0B2-447C-B8BE-96C6BD84D658}"/>
              </a:ext>
            </a:extLst>
          </p:cNvPr>
          <p:cNvSpPr txBox="1">
            <a:spLocks/>
          </p:cNvSpPr>
          <p:nvPr/>
        </p:nvSpPr>
        <p:spPr>
          <a:xfrm>
            <a:off x="166255" y="374072"/>
            <a:ext cx="7162800" cy="6123710"/>
          </a:xfrm>
          <a:prstGeom prst="rect">
            <a:avLst/>
          </a:prstGeom>
        </p:spPr>
        <p:txBody>
          <a:bodyPr/>
          <a:lstStyle/>
          <a:p>
            <a:pPr marL="266700" marR="0" lvl="0" indent="-266700" algn="l" defTabSz="914400" rtl="0" eaLnBrk="1" fontAlgn="auto" latinLnBrk="0" hangingPunct="1">
              <a:lnSpc>
                <a:spcPct val="90000"/>
              </a:lnSpc>
              <a:spcBef>
                <a:spcPts val="1000"/>
              </a:spcBef>
              <a:spcAft>
                <a:spcPts val="0"/>
              </a:spcAft>
              <a:buClrTx/>
              <a:buSzTx/>
              <a:tabLst/>
              <a:defRPr/>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Content Placeholder 4">
            <a:extLst>
              <a:ext uri="{FF2B5EF4-FFF2-40B4-BE49-F238E27FC236}">
                <a16:creationId xmlns="" xmlns:a16="http://schemas.microsoft.com/office/drawing/2014/main" id="{CEEB3BAE-C0B2-447C-B8BE-96C6BD84D658}"/>
              </a:ext>
            </a:extLst>
          </p:cNvPr>
          <p:cNvSpPr txBox="1">
            <a:spLocks/>
          </p:cNvSpPr>
          <p:nvPr/>
        </p:nvSpPr>
        <p:spPr>
          <a:xfrm>
            <a:off x="584400" y="3132159"/>
            <a:ext cx="4500000" cy="2520000"/>
          </a:xfrm>
          <a:prstGeom prst="rect">
            <a:avLst/>
          </a:prstGeom>
        </p:spPr>
        <p:txBody>
          <a:bodyPr/>
          <a:lstStyle/>
          <a:p>
            <a:pPr marL="266700" lvl="0" indent="-266700" algn="just">
              <a:lnSpc>
                <a:spcPct val="90000"/>
              </a:lnSpc>
              <a:spcBef>
                <a:spcPts val="1000"/>
              </a:spcBef>
              <a:buFont typeface="Arial" panose="020B0604020202020204" pitchFamily="34" charset="0"/>
              <a:buChar char="•"/>
            </a:pPr>
            <a:r>
              <a:rPr lang="en-US" dirty="0" smtClean="0"/>
              <a:t>This project addresses the problem of sentiment analysis in twitter;</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3" name="TextBox 12"/>
          <p:cNvSpPr txBox="1"/>
          <p:nvPr/>
        </p:nvSpPr>
        <p:spPr>
          <a:xfrm>
            <a:off x="471053" y="429489"/>
            <a:ext cx="7162801" cy="4247317"/>
          </a:xfrm>
          <a:prstGeom prst="rect">
            <a:avLst/>
          </a:prstGeom>
          <a:noFill/>
        </p:spPr>
        <p:txBody>
          <a:bodyPr wrap="square" numCol="1" rtlCol="0">
            <a:spAutoFit/>
          </a:bodyPr>
          <a:lstStyle/>
          <a:p>
            <a:r>
              <a:rPr lang="en-US" dirty="0" smtClean="0">
                <a:solidFill>
                  <a:schemeClr val="bg1"/>
                </a:solidFill>
                <a:cs typeface="Consolas" pitchFamily="49" charset="0"/>
              </a:rPr>
              <a:t>This project addresses the problem of sentiment analysis in twitter;</a:t>
            </a:r>
            <a:r>
              <a:rPr lang="en-US" dirty="0" smtClean="0">
                <a:cs typeface="Consolas" pitchFamily="49" charset="0"/>
              </a:rPr>
              <a:t> </a:t>
            </a:r>
            <a:r>
              <a:rPr lang="en-US" dirty="0" smtClean="0">
                <a:solidFill>
                  <a:schemeClr val="bg1"/>
                </a:solidFill>
                <a:cs typeface="Consolas" pitchFamily="49" charset="0"/>
              </a:rPr>
              <a:t>that is classifying tweets according to the sentiment expressed in them: positive, negative or neutral. Twitter is an online micro-blogging and social-networking platform which allows users to write short status updates  of maximum length 140 characters. It is a rapidly expanding service with over 200 million registered users - out of which 100 million are active users and half of them log on twitter on a daily basis - generating nearly 250 million tweets per day .  Due to this large amount of usage we hope to achieve a reflection of public sentiment by analyzing the sentiments expressed in the tweets. Analyzing the public sentiment is important for many applications such as firms trying to find out the response of their products in the market, predicting political elections and predicting socioeconomic phenomena like stock exchange. The aim of this project is to develop a functional classifier for accurate and automatic   sentiment classification of an unknown tweet  stream.</a:t>
            </a:r>
            <a:endParaRPr lang="en-US" dirty="0">
              <a:solidFill>
                <a:schemeClr val="bg1"/>
              </a:solidFill>
              <a:cs typeface="Consolas" pitchFamily="49" charset="0"/>
            </a:endParaRPr>
          </a:p>
        </p:txBody>
      </p:sp>
    </p:spTree>
    <p:extLst>
      <p:ext uri="{BB962C8B-B14F-4D97-AF65-F5344CB8AC3E}">
        <p14:creationId xmlns="" xmlns:p14="http://schemas.microsoft.com/office/powerpoint/2010/main" val="409167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err="1" smtClean="0"/>
              <a:t>XGboost</a:t>
            </a:r>
            <a:endParaRPr lang="en-US" dirty="0" smtClean="0"/>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955963" y="1537870"/>
            <a:ext cx="6839757" cy="3933645"/>
          </a:xfrm>
        </p:spPr>
        <p:txBody>
          <a:bodyPr/>
          <a:lstStyle/>
          <a:p>
            <a:pPr>
              <a:buNone/>
            </a:pPr>
            <a:endParaRPr lang="en-US" sz="2000" dirty="0" smtClean="0"/>
          </a:p>
          <a:p>
            <a:r>
              <a:rPr lang="en-US" sz="2000" dirty="0" smtClean="0"/>
              <a:t>Extreme Gradient Boosting (</a:t>
            </a:r>
            <a:r>
              <a:rPr lang="en-US" sz="2000" dirty="0" err="1" smtClean="0"/>
              <a:t>xgboost</a:t>
            </a:r>
            <a:r>
              <a:rPr lang="en-US" sz="2000" dirty="0" smtClean="0"/>
              <a:t>) is an advanced implementation of gradient boosting algorithm. It has both linear model solver and tree learning algorithms. Its ability to do parallel computation on a single machine makes it extremely fast. It also has additional features for doing cross validation and finding important variables. There are many parameters which need to be controlled to optimize the model.</a:t>
            </a:r>
          </a:p>
          <a:p>
            <a:pPr>
              <a:buNone/>
            </a:pPr>
            <a:endParaRPr lang="en-US" sz="2000" dirty="0" smtClean="0"/>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20</a:t>
            </a:fld>
            <a:endParaRPr lang="en-US" dirty="0"/>
          </a:p>
        </p:txBody>
      </p:sp>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err="1" smtClean="0"/>
              <a:t>XGboost</a:t>
            </a:r>
            <a:endParaRPr lang="en-US" dirty="0" smtClean="0"/>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955963" y="1537870"/>
            <a:ext cx="6839757" cy="3933645"/>
          </a:xfrm>
        </p:spPr>
        <p:txBody>
          <a:bodyPr/>
          <a:lstStyle/>
          <a:p>
            <a:pPr>
              <a:buNone/>
            </a:pPr>
            <a:endParaRPr lang="en-US" sz="2000" dirty="0" smtClean="0"/>
          </a:p>
          <a:p>
            <a:r>
              <a:rPr lang="en-US" sz="2000" dirty="0" smtClean="0"/>
              <a:t>Some key benefits of </a:t>
            </a:r>
            <a:r>
              <a:rPr lang="en-US" sz="2000" dirty="0" err="1" smtClean="0"/>
              <a:t>XGBoost</a:t>
            </a:r>
            <a:r>
              <a:rPr lang="en-US" sz="2000" dirty="0" smtClean="0"/>
              <a:t> are:</a:t>
            </a:r>
          </a:p>
          <a:p>
            <a:pPr lvl="0"/>
            <a:r>
              <a:rPr lang="en-US" sz="2000" b="1" dirty="0" smtClean="0"/>
              <a:t>Regularization</a:t>
            </a:r>
            <a:r>
              <a:rPr lang="en-US" sz="2000" dirty="0" smtClean="0"/>
              <a:t> - helps in reducing </a:t>
            </a:r>
            <a:r>
              <a:rPr lang="en-US" sz="2000" dirty="0" err="1" smtClean="0"/>
              <a:t>overfitting</a:t>
            </a:r>
            <a:endParaRPr lang="en-US" sz="2000" dirty="0" smtClean="0"/>
          </a:p>
          <a:p>
            <a:pPr lvl="0"/>
            <a:r>
              <a:rPr lang="en-US" sz="2000" b="1" dirty="0" smtClean="0"/>
              <a:t>Parallel Processing</a:t>
            </a:r>
            <a:r>
              <a:rPr lang="en-US" sz="2000" dirty="0" smtClean="0"/>
              <a:t> - </a:t>
            </a:r>
            <a:r>
              <a:rPr lang="en-US" sz="2000" dirty="0" err="1" smtClean="0"/>
              <a:t>XGBoost</a:t>
            </a:r>
            <a:r>
              <a:rPr lang="en-US" sz="2000" dirty="0" smtClean="0"/>
              <a:t> implements parallel processing and is blazingly faster as compared to GBM.</a:t>
            </a:r>
          </a:p>
          <a:p>
            <a:pPr lvl="0"/>
            <a:r>
              <a:rPr lang="en-US" sz="2000" b="1" dirty="0" smtClean="0"/>
              <a:t>Handling Missing Values</a:t>
            </a:r>
            <a:r>
              <a:rPr lang="en-US" sz="2000" dirty="0" smtClean="0"/>
              <a:t> - It has an in-built routine to handle missing values.</a:t>
            </a:r>
          </a:p>
          <a:p>
            <a:r>
              <a:rPr lang="en-US" sz="2000" b="1" dirty="0" smtClean="0"/>
              <a:t>Built-in Cross-Validation</a:t>
            </a:r>
            <a:r>
              <a:rPr lang="en-US" sz="2000" dirty="0" smtClean="0"/>
              <a:t> - allows user to run a cross-validation at each iteration of the boosting process</a:t>
            </a:r>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21</a:t>
            </a:fld>
            <a:endParaRPr lang="en-US" dirty="0"/>
          </a:p>
        </p:txBody>
      </p:sp>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p:txBody>
          <a:bodyPr/>
          <a:lstStyle/>
          <a:p>
            <a:r>
              <a:rPr lang="en-US" dirty="0" smtClean="0"/>
              <a:t>XGBOOST		</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955963" y="1537870"/>
            <a:ext cx="6839757" cy="3933645"/>
          </a:xfrm>
        </p:spPr>
        <p:txBody>
          <a:bodyPr/>
          <a:lstStyle/>
          <a:p>
            <a:pPr>
              <a:buNone/>
            </a:pPr>
            <a:endParaRPr lang="en-US" sz="2000" dirty="0" smtClean="0"/>
          </a:p>
          <a:p>
            <a:r>
              <a:rPr lang="en-US" sz="2000" b="1" dirty="0" smtClean="0"/>
              <a:t>Bag-of-Words Features</a:t>
            </a:r>
            <a:endParaRPr lang="en-US" sz="2000" dirty="0" smtClean="0"/>
          </a:p>
          <a:p>
            <a:r>
              <a:rPr lang="en-US" sz="2000" dirty="0" smtClean="0"/>
              <a:t>F1 Score: 0.644</a:t>
            </a:r>
          </a:p>
          <a:p>
            <a:endParaRPr lang="en-US" sz="2000" dirty="0" smtClean="0"/>
          </a:p>
          <a:p>
            <a:r>
              <a:rPr lang="en-US" sz="2000" b="1" dirty="0" smtClean="0"/>
              <a:t>TF-IDF Features</a:t>
            </a:r>
            <a:endParaRPr lang="en-US" sz="2000" dirty="0" smtClean="0"/>
          </a:p>
          <a:p>
            <a:r>
              <a:rPr lang="en-US" sz="2000" dirty="0" smtClean="0"/>
              <a:t>F1 Score: 0.654</a:t>
            </a:r>
          </a:p>
          <a:p>
            <a:endParaRPr lang="en-US" sz="2000" b="1" dirty="0" smtClean="0"/>
          </a:p>
          <a:p>
            <a:r>
              <a:rPr lang="en-US" sz="2000" b="1" dirty="0" smtClean="0"/>
              <a:t>Word2Vec Features</a:t>
            </a:r>
            <a:endParaRPr lang="en-US" sz="2000" dirty="0" smtClean="0"/>
          </a:p>
          <a:p>
            <a:r>
              <a:rPr lang="en-US" sz="2000" dirty="0" smtClean="0"/>
              <a:t>F1 Score: 0.713</a:t>
            </a:r>
          </a:p>
          <a:p>
            <a:endParaRPr lang="en-US" sz="2000" dirty="0"/>
          </a:p>
        </p:txBody>
      </p:sp>
      <p:pic>
        <p:nvPicPr>
          <p:cNvPr id="19" name="Picture Placeholder 18" descr="decorative element">
            <a:extLst>
              <a:ext uri="{FF2B5EF4-FFF2-40B4-BE49-F238E27FC236}">
                <a16:creationId xmlns="" xmlns:a16="http://schemas.microsoft.com/office/drawing/2014/main" id="{78E3D4B9-3B79-3A44-BAC1-8FEE23274B97}"/>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22</a:t>
            </a:fld>
            <a:endParaRPr lang="en-US" dirty="0"/>
          </a:p>
        </p:txBody>
      </p:sp>
    </p:spTree>
    <p:extLst>
      <p:ext uri="{BB962C8B-B14F-4D97-AF65-F5344CB8AC3E}">
        <p14:creationId xmlns="" xmlns:p14="http://schemas.microsoft.com/office/powerpoint/2010/main" val="36407016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4772945D-CA91-4CFE-8EB7-941C7618C994}"/>
              </a:ext>
            </a:extLst>
          </p:cNvPr>
          <p:cNvSpPr>
            <a:spLocks noGrp="1"/>
          </p:cNvSpPr>
          <p:nvPr>
            <p:ph type="subTitle" idx="1"/>
          </p:nvPr>
        </p:nvSpPr>
        <p:spPr>
          <a:xfrm>
            <a:off x="6968836" y="4636685"/>
            <a:ext cx="3200399" cy="1279206"/>
          </a:xfrm>
        </p:spPr>
        <p:txBody>
          <a:bodyPr/>
          <a:lstStyle/>
          <a:p>
            <a:pPr algn="ctr"/>
            <a:r>
              <a:rPr lang="en-US" sz="4000" b="1" dirty="0" smtClean="0">
                <a:latin typeface="Consolas" pitchFamily="49" charset="0"/>
              </a:rPr>
              <a:t>SUMMARY</a:t>
            </a:r>
            <a:endParaRPr lang="en-US" sz="4000" b="1" dirty="0">
              <a:latin typeface="Consolas" pitchFamily="49" charset="0"/>
              <a:cs typeface="Consolas" pitchFamily="49" charset="0"/>
            </a:endParaRPr>
          </a:p>
        </p:txBody>
      </p:sp>
      <p:sp>
        <p:nvSpPr>
          <p:cNvPr id="5" name="Slide Number Placeholder 4">
            <a:extLst>
              <a:ext uri="{FF2B5EF4-FFF2-40B4-BE49-F238E27FC236}">
                <a16:creationId xmlns=""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23</a:t>
            </a:fld>
            <a:endParaRPr lang="en-US" dirty="0"/>
          </a:p>
        </p:txBody>
      </p:sp>
      <p:sp>
        <p:nvSpPr>
          <p:cNvPr id="9" name="Content Placeholder 4">
            <a:extLst>
              <a:ext uri="{FF2B5EF4-FFF2-40B4-BE49-F238E27FC236}">
                <a16:creationId xmlns="" xmlns:a16="http://schemas.microsoft.com/office/drawing/2014/main" id="{CEEB3BAE-C0B2-447C-B8BE-96C6BD84D658}"/>
              </a:ext>
            </a:extLst>
          </p:cNvPr>
          <p:cNvSpPr txBox="1">
            <a:spLocks/>
          </p:cNvSpPr>
          <p:nvPr/>
        </p:nvSpPr>
        <p:spPr>
          <a:xfrm>
            <a:off x="432000" y="2979759"/>
            <a:ext cx="4500000" cy="2520000"/>
          </a:xfrm>
          <a:prstGeom prst="rect">
            <a:avLst/>
          </a:prstGeom>
        </p:spPr>
        <p:txBody>
          <a:bodyPr/>
          <a:lstStyle/>
          <a:p>
            <a:pPr marL="542925" marR="0" lvl="1" indent="-2762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Content Placeholder 4">
            <a:extLst>
              <a:ext uri="{FF2B5EF4-FFF2-40B4-BE49-F238E27FC236}">
                <a16:creationId xmlns="" xmlns:a16="http://schemas.microsoft.com/office/drawing/2014/main" id="{CEEB3BAE-C0B2-447C-B8BE-96C6BD84D658}"/>
              </a:ext>
            </a:extLst>
          </p:cNvPr>
          <p:cNvSpPr txBox="1">
            <a:spLocks/>
          </p:cNvSpPr>
          <p:nvPr/>
        </p:nvSpPr>
        <p:spPr>
          <a:xfrm>
            <a:off x="166255" y="374072"/>
            <a:ext cx="7162800" cy="6123710"/>
          </a:xfrm>
          <a:prstGeom prst="rect">
            <a:avLst/>
          </a:prstGeom>
        </p:spPr>
        <p:txBody>
          <a:bodyPr/>
          <a:lstStyle/>
          <a:p>
            <a:pPr marL="266700" marR="0" lvl="0" indent="-266700" algn="l" defTabSz="914400" rtl="0" eaLnBrk="1" fontAlgn="auto" latinLnBrk="0" hangingPunct="1">
              <a:lnSpc>
                <a:spcPct val="90000"/>
              </a:lnSpc>
              <a:spcBef>
                <a:spcPts val="1000"/>
              </a:spcBef>
              <a:spcAft>
                <a:spcPts val="0"/>
              </a:spcAft>
              <a:buClrTx/>
              <a:buSzTx/>
              <a:tabLst/>
              <a:defRPr/>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Content Placeholder 4">
            <a:extLst>
              <a:ext uri="{FF2B5EF4-FFF2-40B4-BE49-F238E27FC236}">
                <a16:creationId xmlns="" xmlns:a16="http://schemas.microsoft.com/office/drawing/2014/main" id="{CEEB3BAE-C0B2-447C-B8BE-96C6BD84D658}"/>
              </a:ext>
            </a:extLst>
          </p:cNvPr>
          <p:cNvSpPr txBox="1">
            <a:spLocks/>
          </p:cNvSpPr>
          <p:nvPr/>
        </p:nvSpPr>
        <p:spPr>
          <a:xfrm>
            <a:off x="584400" y="3132159"/>
            <a:ext cx="4500000" cy="2520000"/>
          </a:xfrm>
          <a:prstGeom prst="rect">
            <a:avLst/>
          </a:prstGeom>
        </p:spPr>
        <p:txBody>
          <a:bodyPr/>
          <a:lstStyle/>
          <a:p>
            <a:pPr marL="266700" lvl="0" indent="-266700" algn="just">
              <a:lnSpc>
                <a:spcPct val="90000"/>
              </a:lnSpc>
              <a:spcBef>
                <a:spcPts val="1000"/>
              </a:spcBef>
              <a:buFont typeface="Arial" panose="020B0604020202020204" pitchFamily="34" charset="0"/>
              <a:buChar char="•"/>
            </a:pPr>
            <a:r>
              <a:rPr lang="en-US" dirty="0" smtClean="0"/>
              <a:t>This project addresses the problem of sentiment analysis in twitter;</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3" name="TextBox 12"/>
          <p:cNvSpPr txBox="1"/>
          <p:nvPr/>
        </p:nvSpPr>
        <p:spPr>
          <a:xfrm>
            <a:off x="471053" y="429489"/>
            <a:ext cx="7162801" cy="5324535"/>
          </a:xfrm>
          <a:prstGeom prst="rect">
            <a:avLst/>
          </a:prstGeom>
          <a:noFill/>
        </p:spPr>
        <p:txBody>
          <a:bodyPr wrap="square" numCol="1" rtlCol="0">
            <a:spAutoFit/>
          </a:bodyPr>
          <a:lstStyle/>
          <a:p>
            <a:r>
              <a:rPr lang="en-US" sz="2000" dirty="0" smtClean="0">
                <a:solidFill>
                  <a:schemeClr val="bg2"/>
                </a:solidFill>
              </a:rPr>
              <a:t>Our experiments on twitter sentiment analysis show that part-of-speech features may not be useful for sentiment analysis in the </a:t>
            </a:r>
            <a:r>
              <a:rPr lang="en-US" sz="2000" dirty="0" err="1" smtClean="0">
                <a:solidFill>
                  <a:schemeClr val="bg2"/>
                </a:solidFill>
              </a:rPr>
              <a:t>microblogging</a:t>
            </a:r>
            <a:r>
              <a:rPr lang="en-US" sz="2000" dirty="0" smtClean="0">
                <a:solidFill>
                  <a:schemeClr val="bg2"/>
                </a:solidFill>
              </a:rPr>
              <a:t> domain. More research is needed to determine whether the POS features are just of poor quality due to the results of the tagger or whether POS features are just less useful for sentiment analysis in this domain. Features from an existing sentiment lexicon were somewhat useful in conjunction with </a:t>
            </a:r>
            <a:r>
              <a:rPr lang="en-US" sz="2000" dirty="0" err="1" smtClean="0">
                <a:solidFill>
                  <a:schemeClr val="bg2"/>
                </a:solidFill>
              </a:rPr>
              <a:t>microblogging</a:t>
            </a:r>
            <a:r>
              <a:rPr lang="en-US" sz="2000" dirty="0" smtClean="0">
                <a:solidFill>
                  <a:schemeClr val="bg2"/>
                </a:solidFill>
              </a:rPr>
              <a:t> features, but the </a:t>
            </a:r>
            <a:r>
              <a:rPr lang="en-US" sz="2000" dirty="0" err="1" smtClean="0">
                <a:solidFill>
                  <a:schemeClr val="bg2"/>
                </a:solidFill>
              </a:rPr>
              <a:t>microblogging</a:t>
            </a:r>
            <a:r>
              <a:rPr lang="en-US" sz="2000" dirty="0" smtClean="0">
                <a:solidFill>
                  <a:schemeClr val="bg2"/>
                </a:solidFill>
              </a:rPr>
              <a:t> features (i.e., the presence of intensifiers and positive/negative/neutral emoticons and abbreviations) were clearly the most useful. Using </a:t>
            </a:r>
            <a:r>
              <a:rPr lang="en-US" sz="2000" dirty="0" err="1" smtClean="0">
                <a:solidFill>
                  <a:schemeClr val="bg2"/>
                </a:solidFill>
              </a:rPr>
              <a:t>hashtags</a:t>
            </a:r>
            <a:r>
              <a:rPr lang="en-US" sz="2000" dirty="0" smtClean="0">
                <a:solidFill>
                  <a:schemeClr val="bg2"/>
                </a:solidFill>
              </a:rPr>
              <a:t> to collect training data did prove useful. However, which method produces the better training data and whether the two sources of training data are complementary may depend on the type of features used. Our experiments show that when </a:t>
            </a:r>
            <a:r>
              <a:rPr lang="en-US" sz="2000" dirty="0" err="1" smtClean="0">
                <a:solidFill>
                  <a:schemeClr val="bg2"/>
                </a:solidFill>
              </a:rPr>
              <a:t>microblogging</a:t>
            </a:r>
            <a:r>
              <a:rPr lang="en-US" sz="2000" dirty="0" smtClean="0">
                <a:solidFill>
                  <a:schemeClr val="bg2"/>
                </a:solidFill>
              </a:rPr>
              <a:t> features are included, XGBOOST model performs well over Logistic Regression and SVM. XGBOOST efficiency will increases if we fine-tune the model along with word2vec.</a:t>
            </a:r>
          </a:p>
        </p:txBody>
      </p:sp>
      <p:sp>
        <p:nvSpPr>
          <p:cNvPr id="8" name="Subtitle 3">
            <a:extLst>
              <a:ext uri="{FF2B5EF4-FFF2-40B4-BE49-F238E27FC236}">
                <a16:creationId xmlns="" xmlns:a16="http://schemas.microsoft.com/office/drawing/2014/main" id="{4772945D-CA91-4CFE-8EB7-941C7618C994}"/>
              </a:ext>
            </a:extLst>
          </p:cNvPr>
          <p:cNvSpPr txBox="1">
            <a:spLocks/>
          </p:cNvSpPr>
          <p:nvPr/>
        </p:nvSpPr>
        <p:spPr>
          <a:xfrm>
            <a:off x="6858000" y="4636685"/>
            <a:ext cx="3574473" cy="1597860"/>
          </a:xfrm>
          <a:prstGeom prst="rect">
            <a:avLst/>
          </a:prstGeom>
          <a:solidFill>
            <a:schemeClr val="bg1"/>
          </a:solidFill>
        </p:spPr>
        <p:txBody>
          <a:bodyPr vert="horz" lIns="25200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5400" b="1" i="1" dirty="0" smtClean="0">
                <a:latin typeface="Consolas" pitchFamily="49" charset="0"/>
                <a:cs typeface="Times New Roman" panose="02020603050405020304" pitchFamily="18" charset="0"/>
              </a:rPr>
              <a:t>SUMMARY</a:t>
            </a:r>
            <a:endParaRPr kumimoji="0" lang="en-US" sz="5400" b="1" i="1" u="none" strike="noStrike" kern="1200" cap="none" spc="0" normalizeH="0" baseline="0" noProof="0" dirty="0">
              <a:ln>
                <a:noFill/>
              </a:ln>
              <a:solidFill>
                <a:schemeClr val="tx1"/>
              </a:solidFill>
              <a:effectLst/>
              <a:uLnTx/>
              <a:uFillTx/>
              <a:latin typeface="Consolas" pitchFamily="49" charset="0"/>
              <a:ea typeface="+mn-ea"/>
              <a:cs typeface="Consolas" pitchFamily="49" charset="0"/>
            </a:endParaRPr>
          </a:p>
        </p:txBody>
      </p:sp>
    </p:spTree>
    <p:extLst>
      <p:ext uri="{BB962C8B-B14F-4D97-AF65-F5344CB8AC3E}">
        <p14:creationId xmlns="" xmlns:p14="http://schemas.microsoft.com/office/powerpoint/2010/main" val="4091674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4772945D-CA91-4CFE-8EB7-941C7618C994}"/>
              </a:ext>
            </a:extLst>
          </p:cNvPr>
          <p:cNvSpPr>
            <a:spLocks noGrp="1"/>
          </p:cNvSpPr>
          <p:nvPr>
            <p:ph type="subTitle" idx="1"/>
          </p:nvPr>
        </p:nvSpPr>
        <p:spPr>
          <a:xfrm>
            <a:off x="6968836" y="4636685"/>
            <a:ext cx="3200399" cy="1279206"/>
          </a:xfrm>
        </p:spPr>
        <p:txBody>
          <a:bodyPr/>
          <a:lstStyle/>
          <a:p>
            <a:pPr algn="ctr"/>
            <a:r>
              <a:rPr lang="en-US" sz="4000" b="1" dirty="0" smtClean="0">
                <a:latin typeface="Consolas" pitchFamily="49" charset="0"/>
              </a:rPr>
              <a:t>SUMMARY</a:t>
            </a:r>
            <a:endParaRPr lang="en-US" sz="4000" b="1" dirty="0">
              <a:latin typeface="Consolas" pitchFamily="49" charset="0"/>
              <a:cs typeface="Consolas" pitchFamily="49" charset="0"/>
            </a:endParaRPr>
          </a:p>
        </p:txBody>
      </p:sp>
      <p:sp>
        <p:nvSpPr>
          <p:cNvPr id="5" name="Slide Number Placeholder 4">
            <a:extLst>
              <a:ext uri="{FF2B5EF4-FFF2-40B4-BE49-F238E27FC236}">
                <a16:creationId xmlns=""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24</a:t>
            </a:fld>
            <a:endParaRPr lang="en-US" dirty="0"/>
          </a:p>
        </p:txBody>
      </p:sp>
      <p:sp>
        <p:nvSpPr>
          <p:cNvPr id="9" name="Content Placeholder 4">
            <a:extLst>
              <a:ext uri="{FF2B5EF4-FFF2-40B4-BE49-F238E27FC236}">
                <a16:creationId xmlns="" xmlns:a16="http://schemas.microsoft.com/office/drawing/2014/main" id="{CEEB3BAE-C0B2-447C-B8BE-96C6BD84D658}"/>
              </a:ext>
            </a:extLst>
          </p:cNvPr>
          <p:cNvSpPr txBox="1">
            <a:spLocks/>
          </p:cNvSpPr>
          <p:nvPr/>
        </p:nvSpPr>
        <p:spPr>
          <a:xfrm>
            <a:off x="432000" y="2979759"/>
            <a:ext cx="4500000" cy="2520000"/>
          </a:xfrm>
          <a:prstGeom prst="rect">
            <a:avLst/>
          </a:prstGeom>
        </p:spPr>
        <p:txBody>
          <a:bodyPr/>
          <a:lstStyle/>
          <a:p>
            <a:pPr marL="542925" marR="0" lvl="1" indent="-2762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Content Placeholder 4">
            <a:extLst>
              <a:ext uri="{FF2B5EF4-FFF2-40B4-BE49-F238E27FC236}">
                <a16:creationId xmlns="" xmlns:a16="http://schemas.microsoft.com/office/drawing/2014/main" id="{CEEB3BAE-C0B2-447C-B8BE-96C6BD84D658}"/>
              </a:ext>
            </a:extLst>
          </p:cNvPr>
          <p:cNvSpPr txBox="1">
            <a:spLocks/>
          </p:cNvSpPr>
          <p:nvPr/>
        </p:nvSpPr>
        <p:spPr>
          <a:xfrm>
            <a:off x="166255" y="374072"/>
            <a:ext cx="7162800" cy="6123710"/>
          </a:xfrm>
          <a:prstGeom prst="rect">
            <a:avLst/>
          </a:prstGeom>
        </p:spPr>
        <p:txBody>
          <a:bodyPr/>
          <a:lstStyle/>
          <a:p>
            <a:pPr marL="266700" marR="0" lvl="0" indent="-266700" algn="l" defTabSz="914400" rtl="0" eaLnBrk="1" fontAlgn="auto" latinLnBrk="0" hangingPunct="1">
              <a:lnSpc>
                <a:spcPct val="90000"/>
              </a:lnSpc>
              <a:spcBef>
                <a:spcPts val="1000"/>
              </a:spcBef>
              <a:spcAft>
                <a:spcPts val="0"/>
              </a:spcAft>
              <a:buClrTx/>
              <a:buSzTx/>
              <a:tabLst/>
              <a:defRPr/>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Content Placeholder 4">
            <a:extLst>
              <a:ext uri="{FF2B5EF4-FFF2-40B4-BE49-F238E27FC236}">
                <a16:creationId xmlns="" xmlns:a16="http://schemas.microsoft.com/office/drawing/2014/main" id="{CEEB3BAE-C0B2-447C-B8BE-96C6BD84D658}"/>
              </a:ext>
            </a:extLst>
          </p:cNvPr>
          <p:cNvSpPr txBox="1">
            <a:spLocks/>
          </p:cNvSpPr>
          <p:nvPr/>
        </p:nvSpPr>
        <p:spPr>
          <a:xfrm>
            <a:off x="584400" y="3132159"/>
            <a:ext cx="4500000" cy="2520000"/>
          </a:xfrm>
          <a:prstGeom prst="rect">
            <a:avLst/>
          </a:prstGeom>
        </p:spPr>
        <p:txBody>
          <a:bodyPr/>
          <a:lstStyle/>
          <a:p>
            <a:pPr marL="266700" lvl="0" indent="-266700" algn="just">
              <a:lnSpc>
                <a:spcPct val="90000"/>
              </a:lnSpc>
              <a:spcBef>
                <a:spcPts val="1000"/>
              </a:spcBef>
              <a:buFont typeface="Arial" panose="020B0604020202020204" pitchFamily="34" charset="0"/>
              <a:buChar char="•"/>
            </a:pPr>
            <a:r>
              <a:rPr lang="en-US" dirty="0" smtClean="0"/>
              <a:t>This project addresses the problem of sentiment analysis in twitter;</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3" name="TextBox 12"/>
          <p:cNvSpPr txBox="1"/>
          <p:nvPr/>
        </p:nvSpPr>
        <p:spPr>
          <a:xfrm>
            <a:off x="443344" y="401780"/>
            <a:ext cx="7162801" cy="3046988"/>
          </a:xfrm>
          <a:prstGeom prst="rect">
            <a:avLst/>
          </a:prstGeom>
          <a:noFill/>
        </p:spPr>
        <p:txBody>
          <a:bodyPr wrap="square" numCol="1" rtlCol="0">
            <a:spAutoFit/>
          </a:bodyPr>
          <a:lstStyle/>
          <a:p>
            <a:r>
              <a:rPr lang="en-US" sz="2400" dirty="0" smtClean="0">
                <a:solidFill>
                  <a:schemeClr val="bg2"/>
                </a:solidFill>
              </a:rPr>
              <a:t>Sentiment analysis or opinion mining is to study and analyzes people’s sentiments, attitudes, towards certain entities. Many big firms  are practicing this feature to understand their product performance in new release market and making decisions to tackles  fundamental problem/improvements which are need to be addressed by analyzing , sentiment  expressed by  people through their viable mediums (one such medium is Twitter). </a:t>
            </a:r>
          </a:p>
        </p:txBody>
      </p:sp>
      <p:sp>
        <p:nvSpPr>
          <p:cNvPr id="8" name="Subtitle 3">
            <a:extLst>
              <a:ext uri="{FF2B5EF4-FFF2-40B4-BE49-F238E27FC236}">
                <a16:creationId xmlns="" xmlns:a16="http://schemas.microsoft.com/office/drawing/2014/main" id="{4772945D-CA91-4CFE-8EB7-941C7618C994}"/>
              </a:ext>
            </a:extLst>
          </p:cNvPr>
          <p:cNvSpPr txBox="1">
            <a:spLocks/>
          </p:cNvSpPr>
          <p:nvPr/>
        </p:nvSpPr>
        <p:spPr>
          <a:xfrm>
            <a:off x="6622474" y="4636685"/>
            <a:ext cx="3810000" cy="1597860"/>
          </a:xfrm>
          <a:prstGeom prst="rect">
            <a:avLst/>
          </a:prstGeom>
          <a:solidFill>
            <a:schemeClr val="bg1"/>
          </a:solidFill>
        </p:spPr>
        <p:txBody>
          <a:bodyPr vert="horz" lIns="25200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1" u="none" strike="noStrike" kern="1200" cap="none" spc="0" normalizeH="0" baseline="0" noProof="0" dirty="0" smtClean="0">
                <a:ln>
                  <a:noFill/>
                </a:ln>
                <a:solidFill>
                  <a:schemeClr val="tx1"/>
                </a:solidFill>
                <a:effectLst/>
                <a:uLnTx/>
                <a:uFillTx/>
                <a:latin typeface="Consolas" pitchFamily="49" charset="0"/>
                <a:ea typeface="+mn-ea"/>
                <a:cs typeface="Times New Roman" panose="02020603050405020304" pitchFamily="18" charset="0"/>
              </a:rPr>
              <a:t>CONCLUSION</a:t>
            </a:r>
            <a:endParaRPr kumimoji="0" lang="en-US" sz="4800" b="1" i="1" u="none" strike="noStrike" kern="1200" cap="none" spc="0" normalizeH="0" baseline="0" noProof="0" dirty="0">
              <a:ln>
                <a:noFill/>
              </a:ln>
              <a:solidFill>
                <a:schemeClr val="tx1"/>
              </a:solidFill>
              <a:effectLst/>
              <a:uLnTx/>
              <a:uFillTx/>
              <a:latin typeface="Consolas" pitchFamily="49" charset="0"/>
              <a:ea typeface="+mn-ea"/>
              <a:cs typeface="Consolas" pitchFamily="49" charset="0"/>
            </a:endParaRPr>
          </a:p>
        </p:txBody>
      </p:sp>
    </p:spTree>
    <p:extLst>
      <p:ext uri="{BB962C8B-B14F-4D97-AF65-F5344CB8AC3E}">
        <p14:creationId xmlns="" xmlns:p14="http://schemas.microsoft.com/office/powerpoint/2010/main" val="40916746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3B86E961-B76E-423F-995E-11B31E921437}"/>
              </a:ext>
            </a:extLst>
          </p:cNvPr>
          <p:cNvSpPr>
            <a:spLocks noGrp="1"/>
          </p:cNvSpPr>
          <p:nvPr>
            <p:ph sz="half" idx="1"/>
          </p:nvPr>
        </p:nvSpPr>
        <p:spPr>
          <a:xfrm>
            <a:off x="1233055" y="734292"/>
            <a:ext cx="6705600" cy="2646217"/>
          </a:xfrm>
        </p:spPr>
        <p:txBody>
          <a:bodyPr/>
          <a:lstStyle/>
          <a:p>
            <a:pPr algn="ctr"/>
            <a:r>
              <a:rPr lang="en-US" sz="8000" b="1" i="0" dirty="0" smtClean="0"/>
              <a:t>THANK YOU </a:t>
            </a:r>
            <a:endParaRPr lang="en-US" sz="8000" b="1" i="0" dirty="0"/>
          </a:p>
        </p:txBody>
      </p:sp>
      <p:pic>
        <p:nvPicPr>
          <p:cNvPr id="18" name="Picture Placeholder 17" descr="decorative element">
            <a:extLst>
              <a:ext uri="{FF2B5EF4-FFF2-40B4-BE49-F238E27FC236}">
                <a16:creationId xmlns="" xmlns:a16="http://schemas.microsoft.com/office/drawing/2014/main" id="{1737DA0F-B2C4-4840-AACC-FCCC344DDFED}"/>
              </a:ext>
            </a:extLst>
          </p:cNvPr>
          <p:cNvPicPr>
            <a:picLocks noGrp="1" noChangeAspect="1"/>
          </p:cNvPicPr>
          <p:nvPr>
            <p:ph type="pic" sz="quarter" idx="14"/>
          </p:nvPr>
        </p:nvPicPr>
        <p:blipFill>
          <a:blip r:embed="rId2" cstate="print">
            <a:extLst>
              <a:ext uri="{28A0092B-C50C-407E-A947-70E740481C1C}">
                <a14:useLocalDpi xmlns="" xmlns:a14="http://schemas.microsoft.com/office/drawing/2010/main" val="0"/>
              </a:ext>
            </a:extLst>
          </a:blip>
          <a:srcRect/>
          <a:stretch>
            <a:fillRect/>
          </a:stretch>
        </p:blipFill>
        <p:spPr>
          <a:xfrm>
            <a:off x="9254837" y="0"/>
            <a:ext cx="2189018" cy="6191250"/>
          </a:xfrm>
        </p:spPr>
      </p:pic>
      <p:sp>
        <p:nvSpPr>
          <p:cNvPr id="6" name="Slide Number Placeholder 5">
            <a:extLst>
              <a:ext uri="{FF2B5EF4-FFF2-40B4-BE49-F238E27FC236}">
                <a16:creationId xmlns=""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25</a:t>
            </a:fld>
            <a:endParaRPr lang="en-US" dirty="0"/>
          </a:p>
        </p:txBody>
      </p:sp>
      <p:sp>
        <p:nvSpPr>
          <p:cNvPr id="7" name="Title 6" hidden="1">
            <a:extLst>
              <a:ext uri="{FF2B5EF4-FFF2-40B4-BE49-F238E27FC236}">
                <a16:creationId xmlns="" xmlns:a16="http://schemas.microsoft.com/office/drawing/2014/main" id="{065116C4-2A26-42B6-837C-2C0840042C4E}"/>
              </a:ext>
            </a:extLst>
          </p:cNvPr>
          <p:cNvSpPr>
            <a:spLocks noGrp="1"/>
          </p:cNvSpPr>
          <p:nvPr>
            <p:ph type="title"/>
          </p:nvPr>
        </p:nvSpPr>
        <p:spPr/>
        <p:txBody>
          <a:bodyPr/>
          <a:lstStyle/>
          <a:p>
            <a:r>
              <a:rPr lang="en-US" dirty="0"/>
              <a:t>Slide Title</a:t>
            </a:r>
          </a:p>
        </p:txBody>
      </p:sp>
    </p:spTree>
    <p:extLst>
      <p:ext uri="{BB962C8B-B14F-4D97-AF65-F5344CB8AC3E}">
        <p14:creationId xmlns="" xmlns:p14="http://schemas.microsoft.com/office/powerpoint/2010/main" val="665219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ecorative element">
            <a:extLst>
              <a:ext uri="{FF2B5EF4-FFF2-40B4-BE49-F238E27FC236}">
                <a16:creationId xmlns="" xmlns:a16="http://schemas.microsoft.com/office/drawing/2014/main" id="{4FC59329-2EE8-904A-9303-B73C02AB74D4}"/>
              </a:ext>
            </a:extLst>
          </p:cNvPr>
          <p:cNvPicPr>
            <a:picLocks noGrp="1" noChangeAspect="1"/>
          </p:cNvPicPr>
          <p:nvPr>
            <p:ph type="pic" sz="quarter" idx="13"/>
          </p:nvPr>
        </p:nvPicPr>
        <p:blipFill>
          <a:blip r:embed="rId2" cstate="print">
            <a:extLst>
              <a:ext uri="{28A0092B-C50C-407E-A947-70E740481C1C}">
                <a14:useLocalDpi xmlns="" xmlns:a14="http://schemas.microsoft.com/office/drawing/2010/main" val="0"/>
              </a:ext>
            </a:extLst>
          </a:blip>
          <a:srcRect/>
          <a:stretch>
            <a:fillRect/>
          </a:stretch>
        </p:blipFill>
        <p:spPr>
          <a:xfrm>
            <a:off x="69273" y="63691"/>
            <a:ext cx="9911201" cy="6727346"/>
          </a:xfrm>
        </p:spPr>
      </p:pic>
      <p:sp>
        <p:nvSpPr>
          <p:cNvPr id="14" name="Rectangle 13">
            <a:extLst>
              <a:ext uri="{FF2B5EF4-FFF2-40B4-BE49-F238E27FC236}">
                <a16:creationId xmlns="" xmlns:a16="http://schemas.microsoft.com/office/drawing/2014/main" id="{7E067C8F-5267-7147-B398-AD99FAB4105A}"/>
              </a:ext>
              <a:ext uri="{C183D7F6-B498-43B3-948B-1728B52AA6E4}">
                <adec:decorative xmlns="" xmlns:adec="http://schemas.microsoft.com/office/drawing/2017/decorative" val="1"/>
              </a:ext>
            </a:extLst>
          </p:cNvPr>
          <p:cNvSpPr/>
          <p:nvPr/>
        </p:nvSpPr>
        <p:spPr>
          <a:xfrm>
            <a:off x="0" y="0"/>
            <a:ext cx="10202147" cy="6858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200B3D2B-613A-41BE-987D-E6A1324B456D}"/>
              </a:ext>
            </a:extLst>
          </p:cNvPr>
          <p:cNvSpPr>
            <a:spLocks noGrp="1"/>
          </p:cNvSpPr>
          <p:nvPr>
            <p:ph type="ctrTitle"/>
          </p:nvPr>
        </p:nvSpPr>
        <p:spPr>
          <a:xfrm>
            <a:off x="286990" y="0"/>
            <a:ext cx="8441374" cy="1898073"/>
          </a:xfrm>
        </p:spPr>
        <p:txBody>
          <a:bodyPr/>
          <a:lstStyle/>
          <a:p>
            <a:pPr algn="ctr"/>
            <a:r>
              <a:rPr lang="en-US" dirty="0" smtClean="0"/>
              <a:t>Problem statement</a:t>
            </a:r>
            <a:endParaRPr lang="en-US" dirty="0"/>
          </a:p>
        </p:txBody>
      </p:sp>
      <p:sp>
        <p:nvSpPr>
          <p:cNvPr id="5" name="Slide Number Placeholder 4">
            <a:extLst>
              <a:ext uri="{FF2B5EF4-FFF2-40B4-BE49-F238E27FC236}">
                <a16:creationId xmlns=""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
        <p:nvSpPr>
          <p:cNvPr id="7" name="TextBox 6"/>
          <p:cNvSpPr txBox="1"/>
          <p:nvPr/>
        </p:nvSpPr>
        <p:spPr>
          <a:xfrm>
            <a:off x="540327" y="2244437"/>
            <a:ext cx="8603673" cy="3816429"/>
          </a:xfrm>
          <a:prstGeom prst="rect">
            <a:avLst/>
          </a:prstGeom>
          <a:noFill/>
        </p:spPr>
        <p:txBody>
          <a:bodyPr wrap="square" rtlCol="0">
            <a:spAutoFit/>
          </a:bodyPr>
          <a:lstStyle/>
          <a:p>
            <a:r>
              <a:rPr lang="en-US" sz="2800" dirty="0" smtClean="0">
                <a:solidFill>
                  <a:schemeClr val="bg1"/>
                </a:solidFill>
                <a:latin typeface="Arial" pitchFamily="34" charset="0"/>
                <a:cs typeface="Arial" pitchFamily="34" charset="0"/>
              </a:rPr>
              <a:t>Formally, we train sample of tweets and labels, where label</a:t>
            </a:r>
            <a:r>
              <a:rPr lang="en-US" sz="2800" b="1" dirty="0" smtClean="0">
                <a:solidFill>
                  <a:schemeClr val="bg1"/>
                </a:solidFill>
                <a:latin typeface="Arial" pitchFamily="34" charset="0"/>
                <a:cs typeface="Arial" pitchFamily="34" charset="0"/>
              </a:rPr>
              <a:t> ‘1’ </a:t>
            </a:r>
            <a:r>
              <a:rPr lang="en-US" sz="2800" dirty="0" smtClean="0">
                <a:solidFill>
                  <a:schemeClr val="bg1"/>
                </a:solidFill>
                <a:latin typeface="Arial" pitchFamily="34" charset="0"/>
                <a:cs typeface="Arial" pitchFamily="34" charset="0"/>
              </a:rPr>
              <a:t>denotes the tweet is racist/sexist and label </a:t>
            </a:r>
            <a:r>
              <a:rPr lang="en-US" sz="2800" b="1" dirty="0" smtClean="0">
                <a:solidFill>
                  <a:schemeClr val="bg1"/>
                </a:solidFill>
                <a:latin typeface="Arial" pitchFamily="34" charset="0"/>
                <a:cs typeface="Arial" pitchFamily="34" charset="0"/>
              </a:rPr>
              <a:t>‘0’ </a:t>
            </a:r>
            <a:r>
              <a:rPr lang="en-US" sz="2800" dirty="0" smtClean="0">
                <a:solidFill>
                  <a:schemeClr val="bg1"/>
                </a:solidFill>
                <a:latin typeface="Arial" pitchFamily="34" charset="0"/>
                <a:cs typeface="Arial" pitchFamily="34" charset="0"/>
              </a:rPr>
              <a:t>denotes the tweet is not racist/sexist, our objective is to predict the labels on the given test dataset.</a:t>
            </a:r>
          </a:p>
          <a:p>
            <a:endParaRPr lang="en-US" sz="2800" dirty="0" smtClean="0">
              <a:solidFill>
                <a:schemeClr val="bg1"/>
              </a:solidFill>
              <a:latin typeface="Arial" pitchFamily="34" charset="0"/>
              <a:cs typeface="Arial" pitchFamily="34" charset="0"/>
            </a:endParaRPr>
          </a:p>
          <a:p>
            <a:r>
              <a:rPr lang="en-US" sz="2800" dirty="0" smtClean="0">
                <a:solidFill>
                  <a:schemeClr val="bg1"/>
                </a:solidFill>
                <a:latin typeface="Arial" pitchFamily="34" charset="0"/>
                <a:cs typeface="Arial" pitchFamily="34" charset="0"/>
              </a:rPr>
              <a:t>Note: The evaluation metric from this practice problem is F1-Score.</a:t>
            </a:r>
            <a:r>
              <a:rPr lang="en-US" sz="2800" i="1" dirty="0" smtClean="0"/>
              <a:t> </a:t>
            </a:r>
            <a:endParaRPr lang="en-US" sz="2800" dirty="0" smtClean="0">
              <a:solidFill>
                <a:schemeClr val="bg1"/>
              </a:solidFill>
            </a:endParaRPr>
          </a:p>
          <a:p>
            <a:endParaRPr lang="en-US" dirty="0"/>
          </a:p>
        </p:txBody>
      </p:sp>
    </p:spTree>
    <p:extLst>
      <p:ext uri="{BB962C8B-B14F-4D97-AF65-F5344CB8AC3E}">
        <p14:creationId xmlns="" xmlns:p14="http://schemas.microsoft.com/office/powerpoint/2010/main" val="2117695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0F281-4FF6-4617-A809-AC9C15ECF18A}"/>
              </a:ext>
            </a:extLst>
          </p:cNvPr>
          <p:cNvSpPr>
            <a:spLocks noGrp="1"/>
          </p:cNvSpPr>
          <p:nvPr>
            <p:ph type="title"/>
          </p:nvPr>
        </p:nvSpPr>
        <p:spPr>
          <a:xfrm>
            <a:off x="302577" y="304799"/>
            <a:ext cx="5184913" cy="817419"/>
          </a:xfrm>
        </p:spPr>
        <p:txBody>
          <a:bodyPr/>
          <a:lstStyle/>
          <a:p>
            <a:pPr algn="ctr"/>
            <a:r>
              <a:rPr lang="en-US" dirty="0" smtClean="0"/>
              <a:t>Data  inspection</a:t>
            </a:r>
            <a:endParaRPr lang="en-US" dirty="0"/>
          </a:p>
        </p:txBody>
      </p:sp>
      <p:pic>
        <p:nvPicPr>
          <p:cNvPr id="18" name="Picture Placeholder 17" descr="decorative element">
            <a:extLst>
              <a:ext uri="{FF2B5EF4-FFF2-40B4-BE49-F238E27FC236}">
                <a16:creationId xmlns="" xmlns:a16="http://schemas.microsoft.com/office/drawing/2014/main" id="{40103AEC-DE5B-544B-A074-043639D164F6}"/>
              </a:ext>
            </a:extLst>
          </p:cNvPr>
          <p:cNvPicPr>
            <a:picLocks noGrp="1" noChangeAspect="1"/>
          </p:cNvPicPr>
          <p:nvPr>
            <p:ph type="pic" sz="quarter" idx="33"/>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4</a:t>
            </a:fld>
            <a:endParaRPr lang="en-US" dirty="0"/>
          </a:p>
        </p:txBody>
      </p:sp>
      <p:pic>
        <p:nvPicPr>
          <p:cNvPr id="7" name="Picture 6" descr="https://s3.amazonaws.com/thinkific/file_uploads/118220/images/ac4/e8b/40c/1549269927113.jpg"/>
          <p:cNvPicPr/>
          <p:nvPr/>
        </p:nvPicPr>
        <p:blipFill>
          <a:blip r:embed="rId3"/>
          <a:srcRect/>
          <a:stretch>
            <a:fillRect/>
          </a:stretch>
        </p:blipFill>
        <p:spPr bwMode="auto">
          <a:xfrm>
            <a:off x="290945" y="1233055"/>
            <a:ext cx="6885710" cy="1967345"/>
          </a:xfrm>
          <a:prstGeom prst="rect">
            <a:avLst/>
          </a:prstGeom>
          <a:noFill/>
          <a:ln w="9525">
            <a:noFill/>
            <a:miter lim="800000"/>
            <a:headEnd/>
            <a:tailEnd/>
          </a:ln>
        </p:spPr>
      </p:pic>
      <p:pic>
        <p:nvPicPr>
          <p:cNvPr id="8" name="Picture 7" descr="https://s3.amazonaws.com/thinkific/file_uploads/118220/images/159/be8/864/1549269927208.jpg"/>
          <p:cNvPicPr/>
          <p:nvPr/>
        </p:nvPicPr>
        <p:blipFill>
          <a:blip r:embed="rId4"/>
          <a:srcRect/>
          <a:stretch>
            <a:fillRect/>
          </a:stretch>
        </p:blipFill>
        <p:spPr bwMode="auto">
          <a:xfrm>
            <a:off x="290945" y="3823855"/>
            <a:ext cx="6873764" cy="2216727"/>
          </a:xfrm>
          <a:prstGeom prst="rect">
            <a:avLst/>
          </a:prstGeom>
          <a:noFill/>
          <a:ln w="9525">
            <a:noFill/>
            <a:miter lim="800000"/>
            <a:headEnd/>
            <a:tailEnd/>
          </a:ln>
        </p:spPr>
      </p:pic>
      <p:cxnSp>
        <p:nvCxnSpPr>
          <p:cNvPr id="12" name="Straight Arrow Connector 11"/>
          <p:cNvCxnSpPr/>
          <p:nvPr/>
        </p:nvCxnSpPr>
        <p:spPr>
          <a:xfrm rot="5400000" flipH="1" flipV="1">
            <a:off x="6823363" y="1974274"/>
            <a:ext cx="609601" cy="595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59783" y="1274618"/>
            <a:ext cx="2521526" cy="3693319"/>
          </a:xfrm>
          <a:prstGeom prst="rect">
            <a:avLst/>
          </a:prstGeom>
          <a:noFill/>
        </p:spPr>
        <p:txBody>
          <a:bodyPr wrap="square" rtlCol="0">
            <a:spAutoFit/>
          </a:bodyPr>
          <a:lstStyle/>
          <a:p>
            <a:r>
              <a:rPr lang="en-US" b="1" dirty="0" smtClean="0"/>
              <a:t>Few non racist/sexist tweets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b="1" dirty="0" smtClean="0"/>
              <a:t>Few  racist/sexist tweets</a:t>
            </a:r>
          </a:p>
        </p:txBody>
      </p:sp>
      <p:cxnSp>
        <p:nvCxnSpPr>
          <p:cNvPr id="17" name="Straight Arrow Connector 16"/>
          <p:cNvCxnSpPr/>
          <p:nvPr/>
        </p:nvCxnSpPr>
        <p:spPr>
          <a:xfrm flipV="1">
            <a:off x="7051964" y="4890655"/>
            <a:ext cx="914400" cy="748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29746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0F281-4FF6-4617-A809-AC9C15ECF18A}"/>
              </a:ext>
            </a:extLst>
          </p:cNvPr>
          <p:cNvSpPr>
            <a:spLocks noGrp="1"/>
          </p:cNvSpPr>
          <p:nvPr>
            <p:ph type="title"/>
          </p:nvPr>
        </p:nvSpPr>
        <p:spPr>
          <a:xfrm>
            <a:off x="302577" y="304799"/>
            <a:ext cx="5184913" cy="817419"/>
          </a:xfrm>
        </p:spPr>
        <p:txBody>
          <a:bodyPr/>
          <a:lstStyle/>
          <a:p>
            <a:pPr algn="ctr"/>
            <a:r>
              <a:rPr lang="en-US" dirty="0" smtClean="0"/>
              <a:t>Data  inspection</a:t>
            </a:r>
            <a:endParaRPr lang="en-US" dirty="0"/>
          </a:p>
        </p:txBody>
      </p:sp>
      <p:pic>
        <p:nvPicPr>
          <p:cNvPr id="18" name="Picture Placeholder 17" descr="decorative element">
            <a:extLst>
              <a:ext uri="{FF2B5EF4-FFF2-40B4-BE49-F238E27FC236}">
                <a16:creationId xmlns="" xmlns:a16="http://schemas.microsoft.com/office/drawing/2014/main" id="{40103AEC-DE5B-544B-A074-043639D164F6}"/>
              </a:ext>
            </a:extLst>
          </p:cNvPr>
          <p:cNvPicPr>
            <a:picLocks noGrp="1" noChangeAspect="1"/>
          </p:cNvPicPr>
          <p:nvPr>
            <p:ph type="pic" sz="quarter" idx="33"/>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5</a:t>
            </a:fld>
            <a:endParaRPr lang="en-US" dirty="0"/>
          </a:p>
        </p:txBody>
      </p:sp>
      <p:pic>
        <p:nvPicPr>
          <p:cNvPr id="7" name="Picture 6" descr="https://s3.amazonaws.com/thinkific/file_uploads/118220/images/ac4/e8b/40c/1549269927113.jpg"/>
          <p:cNvPicPr/>
          <p:nvPr/>
        </p:nvPicPr>
        <p:blipFill>
          <a:blip r:embed="rId3"/>
          <a:srcRect/>
          <a:stretch>
            <a:fillRect/>
          </a:stretch>
        </p:blipFill>
        <p:spPr bwMode="auto">
          <a:xfrm>
            <a:off x="290945" y="1233055"/>
            <a:ext cx="6885710" cy="1967345"/>
          </a:xfrm>
          <a:prstGeom prst="rect">
            <a:avLst/>
          </a:prstGeom>
          <a:noFill/>
          <a:ln w="9525">
            <a:noFill/>
            <a:miter lim="800000"/>
            <a:headEnd/>
            <a:tailEnd/>
          </a:ln>
        </p:spPr>
      </p:pic>
      <p:pic>
        <p:nvPicPr>
          <p:cNvPr id="8" name="Picture 7" descr="https://s3.amazonaws.com/thinkific/file_uploads/118220/images/159/be8/864/1549269927208.jpg"/>
          <p:cNvPicPr/>
          <p:nvPr/>
        </p:nvPicPr>
        <p:blipFill>
          <a:blip r:embed="rId4"/>
          <a:srcRect/>
          <a:stretch>
            <a:fillRect/>
          </a:stretch>
        </p:blipFill>
        <p:spPr bwMode="auto">
          <a:xfrm>
            <a:off x="290945" y="3823855"/>
            <a:ext cx="6873764" cy="2216727"/>
          </a:xfrm>
          <a:prstGeom prst="rect">
            <a:avLst/>
          </a:prstGeom>
          <a:noFill/>
          <a:ln w="9525">
            <a:noFill/>
            <a:miter lim="800000"/>
            <a:headEnd/>
            <a:tailEnd/>
          </a:ln>
        </p:spPr>
      </p:pic>
      <p:cxnSp>
        <p:nvCxnSpPr>
          <p:cNvPr id="12" name="Straight Arrow Connector 11"/>
          <p:cNvCxnSpPr/>
          <p:nvPr/>
        </p:nvCxnSpPr>
        <p:spPr>
          <a:xfrm rot="5400000" flipH="1" flipV="1">
            <a:off x="6823363" y="1974274"/>
            <a:ext cx="609601" cy="595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59783" y="1274618"/>
            <a:ext cx="2521526" cy="3970318"/>
          </a:xfrm>
          <a:prstGeom prst="rect">
            <a:avLst/>
          </a:prstGeom>
          <a:noFill/>
        </p:spPr>
        <p:txBody>
          <a:bodyPr wrap="square" rtlCol="0">
            <a:spAutoFit/>
          </a:bodyPr>
          <a:lstStyle/>
          <a:p>
            <a:r>
              <a:rPr lang="en-US" b="1" dirty="0" smtClean="0"/>
              <a:t>Few non racist/sexist tweets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b="1" dirty="0" smtClean="0"/>
              <a:t>Few  racist/sexist tweets</a:t>
            </a:r>
          </a:p>
        </p:txBody>
      </p:sp>
      <p:cxnSp>
        <p:nvCxnSpPr>
          <p:cNvPr id="17" name="Straight Arrow Connector 16"/>
          <p:cNvCxnSpPr/>
          <p:nvPr/>
        </p:nvCxnSpPr>
        <p:spPr>
          <a:xfrm flipV="1">
            <a:off x="7051964" y="5140036"/>
            <a:ext cx="1011381" cy="498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Picture 9" descr="https://s3.amazonaws.com/thinkific/file_uploads/118220/images/74d/6f1/105/1549269927306.jpg"/>
          <p:cNvPicPr/>
          <p:nvPr/>
        </p:nvPicPr>
        <p:blipFill>
          <a:blip r:embed="rId5"/>
          <a:srcRect/>
          <a:stretch>
            <a:fillRect/>
          </a:stretch>
        </p:blipFill>
        <p:spPr bwMode="auto">
          <a:xfrm>
            <a:off x="7481455" y="2286000"/>
            <a:ext cx="4710545" cy="2424545"/>
          </a:xfrm>
          <a:prstGeom prst="rect">
            <a:avLst/>
          </a:prstGeom>
          <a:noFill/>
          <a:ln w="9525">
            <a:noFill/>
            <a:miter lim="800000"/>
            <a:headEnd/>
            <a:tailEnd/>
          </a:ln>
        </p:spPr>
      </p:pic>
    </p:spTree>
    <p:extLst>
      <p:ext uri="{BB962C8B-B14F-4D97-AF65-F5344CB8AC3E}">
        <p14:creationId xmlns="" xmlns:p14="http://schemas.microsoft.com/office/powerpoint/2010/main" val="13297466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0F281-4FF6-4617-A809-AC9C15ECF18A}"/>
              </a:ext>
            </a:extLst>
          </p:cNvPr>
          <p:cNvSpPr>
            <a:spLocks noGrp="1"/>
          </p:cNvSpPr>
          <p:nvPr>
            <p:ph type="title"/>
          </p:nvPr>
        </p:nvSpPr>
        <p:spPr>
          <a:xfrm>
            <a:off x="302577" y="304799"/>
            <a:ext cx="5184913" cy="817419"/>
          </a:xfrm>
        </p:spPr>
        <p:txBody>
          <a:bodyPr/>
          <a:lstStyle/>
          <a:p>
            <a:pPr algn="ctr"/>
            <a:r>
              <a:rPr lang="en-US" dirty="0" smtClean="0"/>
              <a:t>Data Cleaning</a:t>
            </a:r>
            <a:endParaRPr lang="en-US" dirty="0"/>
          </a:p>
        </p:txBody>
      </p:sp>
      <p:pic>
        <p:nvPicPr>
          <p:cNvPr id="18" name="Picture Placeholder 17" descr="decorative element">
            <a:extLst>
              <a:ext uri="{FF2B5EF4-FFF2-40B4-BE49-F238E27FC236}">
                <a16:creationId xmlns="" xmlns:a16="http://schemas.microsoft.com/office/drawing/2014/main" id="{40103AEC-DE5B-544B-A074-043639D164F6}"/>
              </a:ext>
            </a:extLst>
          </p:cNvPr>
          <p:cNvPicPr>
            <a:picLocks noGrp="1" noChangeAspect="1"/>
          </p:cNvPicPr>
          <p:nvPr>
            <p:ph type="pic" sz="quarter" idx="33"/>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6</a:t>
            </a:fld>
            <a:endParaRPr lang="en-US" dirty="0"/>
          </a:p>
        </p:txBody>
      </p:sp>
      <p:sp>
        <p:nvSpPr>
          <p:cNvPr id="15" name="TextBox 14"/>
          <p:cNvSpPr txBox="1"/>
          <p:nvPr/>
        </p:nvSpPr>
        <p:spPr>
          <a:xfrm>
            <a:off x="332510" y="1288471"/>
            <a:ext cx="8548254" cy="4247317"/>
          </a:xfrm>
          <a:prstGeom prst="rect">
            <a:avLst/>
          </a:prstGeom>
          <a:noFill/>
        </p:spPr>
        <p:txBody>
          <a:bodyPr wrap="square" rtlCol="0">
            <a:spAutoFit/>
          </a:bodyPr>
          <a:lstStyle/>
          <a:p>
            <a:pPr marL="342900" indent="-342900">
              <a:buAutoNum type="arabicPeriod"/>
            </a:pPr>
            <a:r>
              <a:rPr lang="en-US" b="1" dirty="0" smtClean="0"/>
              <a:t>Removing Twitter Handles (@user)</a:t>
            </a:r>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endParaRPr lang="en-US" b="1" dirty="0" smtClean="0"/>
          </a:p>
          <a:p>
            <a:pPr marL="342900" indent="-342900"/>
            <a:endParaRPr lang="en-US" b="1" dirty="0" smtClean="0"/>
          </a:p>
          <a:p>
            <a:pPr marL="342900" indent="-342900">
              <a:buAutoNum type="arabicPeriod" startAt="2"/>
            </a:pPr>
            <a:r>
              <a:rPr lang="en-US" b="1" dirty="0" smtClean="0"/>
              <a:t>Removing Punctuations, Numbers, and Special Characters</a:t>
            </a:r>
          </a:p>
          <a:p>
            <a:pPr marL="342900" indent="-342900">
              <a:buAutoNum type="arabicPeriod" startAt="2"/>
            </a:pPr>
            <a:endParaRPr lang="en-US" b="1" dirty="0" smtClean="0"/>
          </a:p>
          <a:p>
            <a:pPr marL="342900" indent="-342900">
              <a:buAutoNum type="arabicPeriod" startAt="2"/>
            </a:pPr>
            <a:endParaRPr lang="en-US" b="1" dirty="0" smtClean="0"/>
          </a:p>
          <a:p>
            <a:pPr marL="342900" indent="-342900">
              <a:buAutoNum type="arabicPeriod" startAt="2"/>
            </a:pPr>
            <a:endParaRPr lang="en-US" b="1" dirty="0" smtClean="0"/>
          </a:p>
          <a:p>
            <a:pPr marL="342900" indent="-342900">
              <a:buAutoNum type="arabicPeriod"/>
            </a:pPr>
            <a:endParaRPr lang="en-US" dirty="0" smtClean="0"/>
          </a:p>
          <a:p>
            <a:pPr marL="342900" indent="-342900"/>
            <a:endParaRPr lang="en-US" dirty="0" smtClean="0"/>
          </a:p>
        </p:txBody>
      </p:sp>
      <p:pic>
        <p:nvPicPr>
          <p:cNvPr id="10" name="Picture 9" descr="https://s3.amazonaws.com/thinkific/file_uploads/118220/images/f31/3d1/503/1549270027319.jpg"/>
          <p:cNvPicPr/>
          <p:nvPr/>
        </p:nvPicPr>
        <p:blipFill>
          <a:blip r:embed="rId3"/>
          <a:srcRect/>
          <a:stretch>
            <a:fillRect/>
          </a:stretch>
        </p:blipFill>
        <p:spPr bwMode="auto">
          <a:xfrm>
            <a:off x="568036" y="1704109"/>
            <a:ext cx="7661564" cy="1967346"/>
          </a:xfrm>
          <a:prstGeom prst="rect">
            <a:avLst/>
          </a:prstGeom>
          <a:noFill/>
          <a:ln w="9525">
            <a:noFill/>
            <a:miter lim="800000"/>
            <a:headEnd/>
            <a:tailEnd/>
          </a:ln>
        </p:spPr>
      </p:pic>
      <p:pic>
        <p:nvPicPr>
          <p:cNvPr id="11" name="Picture 10" descr="https://s3.amazonaws.com/thinkific/file_uploads/118220/images/39c/5d3/8ce/1549270027474.jpg"/>
          <p:cNvPicPr/>
          <p:nvPr/>
        </p:nvPicPr>
        <p:blipFill>
          <a:blip r:embed="rId4"/>
          <a:srcRect/>
          <a:stretch>
            <a:fillRect/>
          </a:stretch>
        </p:blipFill>
        <p:spPr bwMode="auto">
          <a:xfrm>
            <a:off x="651164" y="4114800"/>
            <a:ext cx="8406996" cy="2341418"/>
          </a:xfrm>
          <a:prstGeom prst="rect">
            <a:avLst/>
          </a:prstGeom>
          <a:noFill/>
          <a:ln w="9525">
            <a:noFill/>
            <a:miter lim="800000"/>
            <a:headEnd/>
            <a:tailEnd/>
          </a:ln>
        </p:spPr>
      </p:pic>
    </p:spTree>
    <p:extLst>
      <p:ext uri="{BB962C8B-B14F-4D97-AF65-F5344CB8AC3E}">
        <p14:creationId xmlns="" xmlns:p14="http://schemas.microsoft.com/office/powerpoint/2010/main" val="13297466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0F281-4FF6-4617-A809-AC9C15ECF18A}"/>
              </a:ext>
            </a:extLst>
          </p:cNvPr>
          <p:cNvSpPr>
            <a:spLocks noGrp="1"/>
          </p:cNvSpPr>
          <p:nvPr>
            <p:ph type="title"/>
          </p:nvPr>
        </p:nvSpPr>
        <p:spPr>
          <a:xfrm>
            <a:off x="302577" y="304799"/>
            <a:ext cx="5184913" cy="817419"/>
          </a:xfrm>
        </p:spPr>
        <p:txBody>
          <a:bodyPr/>
          <a:lstStyle/>
          <a:p>
            <a:pPr algn="ctr"/>
            <a:r>
              <a:rPr lang="en-US" dirty="0" smtClean="0"/>
              <a:t>Data Cleaning</a:t>
            </a:r>
            <a:endParaRPr lang="en-US" dirty="0"/>
          </a:p>
        </p:txBody>
      </p:sp>
      <p:pic>
        <p:nvPicPr>
          <p:cNvPr id="18" name="Picture Placeholder 17" descr="decorative element">
            <a:extLst>
              <a:ext uri="{FF2B5EF4-FFF2-40B4-BE49-F238E27FC236}">
                <a16:creationId xmlns="" xmlns:a16="http://schemas.microsoft.com/office/drawing/2014/main" id="{40103AEC-DE5B-544B-A074-043639D164F6}"/>
              </a:ext>
            </a:extLst>
          </p:cNvPr>
          <p:cNvPicPr>
            <a:picLocks noGrp="1" noChangeAspect="1"/>
          </p:cNvPicPr>
          <p:nvPr>
            <p:ph type="pic" sz="quarter" idx="33"/>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7</a:t>
            </a:fld>
            <a:endParaRPr lang="en-US" dirty="0"/>
          </a:p>
        </p:txBody>
      </p:sp>
      <p:sp>
        <p:nvSpPr>
          <p:cNvPr id="15" name="TextBox 14"/>
          <p:cNvSpPr txBox="1"/>
          <p:nvPr/>
        </p:nvSpPr>
        <p:spPr>
          <a:xfrm>
            <a:off x="332510" y="1288471"/>
            <a:ext cx="8548254" cy="4524315"/>
          </a:xfrm>
          <a:prstGeom prst="rect">
            <a:avLst/>
          </a:prstGeom>
          <a:noFill/>
        </p:spPr>
        <p:txBody>
          <a:bodyPr wrap="square" rtlCol="0">
            <a:spAutoFit/>
          </a:bodyPr>
          <a:lstStyle/>
          <a:p>
            <a:pPr marL="342900" indent="-342900"/>
            <a:r>
              <a:rPr lang="en-US" b="1" dirty="0" smtClean="0"/>
              <a:t>3.   Removing Short  Words</a:t>
            </a:r>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endParaRPr lang="en-US" b="1" dirty="0" smtClean="0"/>
          </a:p>
          <a:p>
            <a:pPr marL="342900" indent="-342900"/>
            <a:endParaRPr lang="en-US" b="1" dirty="0" smtClean="0"/>
          </a:p>
          <a:p>
            <a:pPr marL="342900" indent="-342900"/>
            <a:endParaRPr lang="en-US" b="1" dirty="0" smtClean="0"/>
          </a:p>
          <a:p>
            <a:pPr marL="342900" indent="-342900"/>
            <a:r>
              <a:rPr lang="en-US" b="1" dirty="0" smtClean="0"/>
              <a:t>4. Text Normalization</a:t>
            </a:r>
            <a:endParaRPr lang="en-US" dirty="0" smtClean="0"/>
          </a:p>
          <a:p>
            <a:pPr marL="342900" indent="-342900"/>
            <a:endParaRPr lang="en-US" b="1" dirty="0" smtClean="0"/>
          </a:p>
          <a:p>
            <a:pPr marL="342900" indent="-342900">
              <a:buAutoNum type="arabicPeriod" startAt="2"/>
            </a:pPr>
            <a:endParaRPr lang="en-US" b="1" dirty="0" smtClean="0"/>
          </a:p>
          <a:p>
            <a:pPr marL="342900" indent="-342900">
              <a:buAutoNum type="arabicPeriod" startAt="2"/>
            </a:pPr>
            <a:endParaRPr lang="en-US" b="1" dirty="0" smtClean="0"/>
          </a:p>
          <a:p>
            <a:pPr marL="342900" indent="-342900">
              <a:buAutoNum type="arabicPeriod" startAt="2"/>
            </a:pPr>
            <a:endParaRPr lang="en-US" b="1" dirty="0" smtClean="0"/>
          </a:p>
          <a:p>
            <a:pPr marL="342900" indent="-342900">
              <a:buAutoNum type="arabicPeriod"/>
            </a:pPr>
            <a:endParaRPr lang="en-US" dirty="0" smtClean="0"/>
          </a:p>
          <a:p>
            <a:pPr marL="342900" indent="-342900"/>
            <a:endParaRPr lang="en-US" dirty="0" smtClean="0"/>
          </a:p>
        </p:txBody>
      </p:sp>
      <p:pic>
        <p:nvPicPr>
          <p:cNvPr id="8" name="Picture 7" descr="https://s3.amazonaws.com/thinkific/file_uploads/118220/images/5de/9c6/c86/1549270027624.jpg"/>
          <p:cNvPicPr/>
          <p:nvPr/>
        </p:nvPicPr>
        <p:blipFill>
          <a:blip r:embed="rId3"/>
          <a:srcRect/>
          <a:stretch>
            <a:fillRect/>
          </a:stretch>
        </p:blipFill>
        <p:spPr bwMode="auto">
          <a:xfrm>
            <a:off x="665018" y="1620982"/>
            <a:ext cx="8395855" cy="2161309"/>
          </a:xfrm>
          <a:prstGeom prst="rect">
            <a:avLst/>
          </a:prstGeom>
          <a:noFill/>
          <a:ln w="9525">
            <a:noFill/>
            <a:miter lim="800000"/>
            <a:headEnd/>
            <a:tailEnd/>
          </a:ln>
        </p:spPr>
      </p:pic>
      <p:pic>
        <p:nvPicPr>
          <p:cNvPr id="9" name="Picture 8" descr="Cap.GIF"/>
          <p:cNvPicPr>
            <a:picLocks noChangeAspect="1"/>
          </p:cNvPicPr>
          <p:nvPr/>
        </p:nvPicPr>
        <p:blipFill>
          <a:blip r:embed="rId4"/>
          <a:stretch>
            <a:fillRect/>
          </a:stretch>
        </p:blipFill>
        <p:spPr>
          <a:xfrm>
            <a:off x="646834" y="4197061"/>
            <a:ext cx="8441748" cy="2342284"/>
          </a:xfrm>
          <a:prstGeom prst="rect">
            <a:avLst/>
          </a:prstGeom>
        </p:spPr>
      </p:pic>
    </p:spTree>
    <p:extLst>
      <p:ext uri="{BB962C8B-B14F-4D97-AF65-F5344CB8AC3E}">
        <p14:creationId xmlns="" xmlns:p14="http://schemas.microsoft.com/office/powerpoint/2010/main" val="1329746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0F281-4FF6-4617-A809-AC9C15ECF18A}"/>
              </a:ext>
            </a:extLst>
          </p:cNvPr>
          <p:cNvSpPr>
            <a:spLocks noGrp="1"/>
          </p:cNvSpPr>
          <p:nvPr>
            <p:ph type="title"/>
          </p:nvPr>
        </p:nvSpPr>
        <p:spPr>
          <a:xfrm>
            <a:off x="302577" y="304799"/>
            <a:ext cx="5184913" cy="817419"/>
          </a:xfrm>
        </p:spPr>
        <p:txBody>
          <a:bodyPr/>
          <a:lstStyle/>
          <a:p>
            <a:pPr algn="ctr"/>
            <a:r>
              <a:rPr lang="en-US" dirty="0" smtClean="0"/>
              <a:t>Data Visualization</a:t>
            </a:r>
            <a:endParaRPr lang="en-US" dirty="0"/>
          </a:p>
        </p:txBody>
      </p:sp>
      <p:pic>
        <p:nvPicPr>
          <p:cNvPr id="18" name="Picture Placeholder 17" descr="decorative element">
            <a:extLst>
              <a:ext uri="{FF2B5EF4-FFF2-40B4-BE49-F238E27FC236}">
                <a16:creationId xmlns="" xmlns:a16="http://schemas.microsoft.com/office/drawing/2014/main" id="{40103AEC-DE5B-544B-A074-043639D164F6}"/>
              </a:ext>
            </a:extLst>
          </p:cNvPr>
          <p:cNvPicPr>
            <a:picLocks noGrp="1" noChangeAspect="1"/>
          </p:cNvPicPr>
          <p:nvPr>
            <p:ph type="pic" sz="quarter" idx="33"/>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8</a:t>
            </a:fld>
            <a:endParaRPr lang="en-US" dirty="0"/>
          </a:p>
        </p:txBody>
      </p:sp>
      <p:sp>
        <p:nvSpPr>
          <p:cNvPr id="15" name="TextBox 14"/>
          <p:cNvSpPr txBox="1"/>
          <p:nvPr/>
        </p:nvSpPr>
        <p:spPr>
          <a:xfrm>
            <a:off x="332510" y="1288471"/>
            <a:ext cx="11208326" cy="369332"/>
          </a:xfrm>
          <a:prstGeom prst="rect">
            <a:avLst/>
          </a:prstGeom>
          <a:noFill/>
        </p:spPr>
        <p:txBody>
          <a:bodyPr wrap="square" rtlCol="0">
            <a:spAutoFit/>
          </a:bodyPr>
          <a:lstStyle/>
          <a:p>
            <a:pPr marL="342900" indent="-342900"/>
            <a:r>
              <a:rPr lang="en-US" b="1" dirty="0" smtClean="0"/>
              <a:t>Non-Racist/Sexist Tweets						Racist/Sexist Tweets</a:t>
            </a:r>
            <a:endParaRPr lang="en-US" dirty="0" smtClean="0"/>
          </a:p>
        </p:txBody>
      </p:sp>
      <p:pic>
        <p:nvPicPr>
          <p:cNvPr id="11" name="Picture 10" descr="https://s3.amazonaws.com/thinkific/file_uploads/118220/images/8cb/438/0b3/1549270413780.jpg"/>
          <p:cNvPicPr/>
          <p:nvPr/>
        </p:nvPicPr>
        <p:blipFill>
          <a:blip r:embed="rId3"/>
          <a:srcRect/>
          <a:stretch>
            <a:fillRect/>
          </a:stretch>
        </p:blipFill>
        <p:spPr bwMode="auto">
          <a:xfrm>
            <a:off x="7065819" y="1967344"/>
            <a:ext cx="3978909" cy="4017819"/>
          </a:xfrm>
          <a:prstGeom prst="rect">
            <a:avLst/>
          </a:prstGeom>
          <a:noFill/>
          <a:ln w="9525">
            <a:noFill/>
            <a:miter lim="800000"/>
            <a:headEnd/>
            <a:tailEnd/>
          </a:ln>
        </p:spPr>
      </p:pic>
      <p:pic>
        <p:nvPicPr>
          <p:cNvPr id="12" name="Picture 11" descr="https://s3.amazonaws.com/thinkific/file_uploads/118220/images/ead/5cb/346/1549270413574.jpg"/>
          <p:cNvPicPr/>
          <p:nvPr/>
        </p:nvPicPr>
        <p:blipFill>
          <a:blip r:embed="rId4"/>
          <a:srcRect/>
          <a:stretch>
            <a:fillRect/>
          </a:stretch>
        </p:blipFill>
        <p:spPr bwMode="auto">
          <a:xfrm>
            <a:off x="318655" y="1939635"/>
            <a:ext cx="6109854" cy="4225637"/>
          </a:xfrm>
          <a:prstGeom prst="rect">
            <a:avLst/>
          </a:prstGeom>
          <a:noFill/>
          <a:ln w="9525">
            <a:noFill/>
            <a:miter lim="800000"/>
            <a:headEnd/>
            <a:tailEnd/>
          </a:ln>
        </p:spPr>
      </p:pic>
    </p:spTree>
    <p:extLst>
      <p:ext uri="{BB962C8B-B14F-4D97-AF65-F5344CB8AC3E}">
        <p14:creationId xmlns="" xmlns:p14="http://schemas.microsoft.com/office/powerpoint/2010/main" val="1329746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0F281-4FF6-4617-A809-AC9C15ECF18A}"/>
              </a:ext>
            </a:extLst>
          </p:cNvPr>
          <p:cNvSpPr>
            <a:spLocks noGrp="1"/>
          </p:cNvSpPr>
          <p:nvPr>
            <p:ph type="title"/>
          </p:nvPr>
        </p:nvSpPr>
        <p:spPr>
          <a:xfrm>
            <a:off x="302577" y="304799"/>
            <a:ext cx="5184913" cy="817419"/>
          </a:xfrm>
        </p:spPr>
        <p:txBody>
          <a:bodyPr/>
          <a:lstStyle/>
          <a:p>
            <a:pPr algn="ctr"/>
            <a:r>
              <a:rPr lang="en-US" dirty="0" smtClean="0"/>
              <a:t>Data Visualization</a:t>
            </a:r>
            <a:endParaRPr lang="en-US" dirty="0"/>
          </a:p>
        </p:txBody>
      </p:sp>
      <p:pic>
        <p:nvPicPr>
          <p:cNvPr id="18" name="Picture Placeholder 17" descr="decorative element">
            <a:extLst>
              <a:ext uri="{FF2B5EF4-FFF2-40B4-BE49-F238E27FC236}">
                <a16:creationId xmlns="" xmlns:a16="http://schemas.microsoft.com/office/drawing/2014/main" id="{40103AEC-DE5B-544B-A074-043639D164F6}"/>
              </a:ext>
            </a:extLst>
          </p:cNvPr>
          <p:cNvPicPr>
            <a:picLocks noGrp="1" noChangeAspect="1"/>
          </p:cNvPicPr>
          <p:nvPr>
            <p:ph type="pic" sz="quarter" idx="33"/>
          </p:nvPr>
        </p:nvPicPr>
        <p:blipFill>
          <a:blip r:embed="rId2" cstate="print">
            <a:extLst>
              <a:ext uri="{28A0092B-C50C-407E-A947-70E740481C1C}">
                <a14:useLocalDpi xmlns="" xmlns:a14="http://schemas.microsoft.com/office/drawing/2010/main" val="0"/>
              </a:ext>
            </a:extLst>
          </a:blip>
          <a:srcRect/>
          <a:stretch>
            <a:fillRect/>
          </a:stretch>
        </p:blipFill>
        <p:spPr/>
      </p:pic>
      <p:sp>
        <p:nvSpPr>
          <p:cNvPr id="6" name="Slide Number Placeholder 5">
            <a:extLst>
              <a:ext uri="{FF2B5EF4-FFF2-40B4-BE49-F238E27FC236}">
                <a16:creationId xmlns=""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9</a:t>
            </a:fld>
            <a:endParaRPr lang="en-US" dirty="0"/>
          </a:p>
        </p:txBody>
      </p:sp>
      <p:sp>
        <p:nvSpPr>
          <p:cNvPr id="15" name="TextBox 14"/>
          <p:cNvSpPr txBox="1"/>
          <p:nvPr/>
        </p:nvSpPr>
        <p:spPr>
          <a:xfrm>
            <a:off x="332510" y="1288471"/>
            <a:ext cx="11208326" cy="369332"/>
          </a:xfrm>
          <a:prstGeom prst="rect">
            <a:avLst/>
          </a:prstGeom>
          <a:noFill/>
        </p:spPr>
        <p:txBody>
          <a:bodyPr wrap="square" rtlCol="0">
            <a:spAutoFit/>
          </a:bodyPr>
          <a:lstStyle/>
          <a:p>
            <a:pPr marL="342900" indent="-342900"/>
            <a:r>
              <a:rPr lang="en-US" b="1" dirty="0" smtClean="0"/>
              <a:t>Non-Racist/Sexist Tweets						Racist/Sexist Tweets</a:t>
            </a:r>
            <a:endParaRPr lang="en-US" dirty="0" smtClean="0"/>
          </a:p>
        </p:txBody>
      </p:sp>
      <p:pic>
        <p:nvPicPr>
          <p:cNvPr id="11" name="Picture 10" descr="https://s3.amazonaws.com/thinkific/file_uploads/118220/images/8cb/438/0b3/1549270413780.jpg"/>
          <p:cNvPicPr/>
          <p:nvPr/>
        </p:nvPicPr>
        <p:blipFill>
          <a:blip r:embed="rId3"/>
          <a:srcRect/>
          <a:stretch>
            <a:fillRect/>
          </a:stretch>
        </p:blipFill>
        <p:spPr bwMode="auto">
          <a:xfrm>
            <a:off x="7065819" y="1967344"/>
            <a:ext cx="3978909" cy="4017819"/>
          </a:xfrm>
          <a:prstGeom prst="rect">
            <a:avLst/>
          </a:prstGeom>
          <a:noFill/>
          <a:ln w="9525">
            <a:noFill/>
            <a:miter lim="800000"/>
            <a:headEnd/>
            <a:tailEnd/>
          </a:ln>
        </p:spPr>
      </p:pic>
      <p:pic>
        <p:nvPicPr>
          <p:cNvPr id="12" name="Picture 11" descr="https://s3.amazonaws.com/thinkific/file_uploads/118220/images/ead/5cb/346/1549270413574.jpg"/>
          <p:cNvPicPr/>
          <p:nvPr/>
        </p:nvPicPr>
        <p:blipFill>
          <a:blip r:embed="rId4"/>
          <a:srcRect/>
          <a:stretch>
            <a:fillRect/>
          </a:stretch>
        </p:blipFill>
        <p:spPr bwMode="auto">
          <a:xfrm>
            <a:off x="318655" y="1939635"/>
            <a:ext cx="6109854" cy="4225637"/>
          </a:xfrm>
          <a:prstGeom prst="rect">
            <a:avLst/>
          </a:prstGeom>
          <a:noFill/>
          <a:ln w="9525">
            <a:noFill/>
            <a:miter lim="800000"/>
            <a:headEnd/>
            <a:tailEnd/>
          </a:ln>
        </p:spPr>
      </p:pic>
      <p:pic>
        <p:nvPicPr>
          <p:cNvPr id="8" name="Picture 7" descr="https://s3.amazonaws.com/thinkific/file_uploads/118220/images/3c5/a04/b77/1549270414129.jpg"/>
          <p:cNvPicPr/>
          <p:nvPr/>
        </p:nvPicPr>
        <p:blipFill>
          <a:blip r:embed="rId5"/>
          <a:srcRect/>
          <a:stretch>
            <a:fillRect/>
          </a:stretch>
        </p:blipFill>
        <p:spPr bwMode="auto">
          <a:xfrm>
            <a:off x="1565564" y="2396836"/>
            <a:ext cx="7578437" cy="3422073"/>
          </a:xfrm>
          <a:prstGeom prst="rect">
            <a:avLst/>
          </a:prstGeom>
          <a:noFill/>
          <a:ln w="9525">
            <a:noFill/>
            <a:miter lim="800000"/>
            <a:headEnd/>
            <a:tailEnd/>
          </a:ln>
        </p:spPr>
      </p:pic>
      <p:cxnSp>
        <p:nvCxnSpPr>
          <p:cNvPr id="13" name="Straight Arrow Connector 12"/>
          <p:cNvCxnSpPr/>
          <p:nvPr/>
        </p:nvCxnSpPr>
        <p:spPr>
          <a:xfrm rot="16200000" flipH="1">
            <a:off x="2604654" y="1814945"/>
            <a:ext cx="1108364" cy="775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297466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f16411245">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Presentation1" id="{C84B30EC-0085-4B02-B549-85261AA7A7FD}" vid="{B38EAA63-7B49-47D5-A9B8-CCF1CC9145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B15BD18-190D-4514-9BDF-0746D033B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D8AE1-AF50-4238-9545-788684540ABB}">
  <ds:schemaRefs>
    <ds:schemaRef ds:uri="http://schemas.microsoft.com/sharepoint/v3/contenttype/forms"/>
  </ds:schemaRefs>
</ds:datastoreItem>
</file>

<file path=customXml/itemProps3.xml><?xml version="1.0" encoding="utf-8"?>
<ds:datastoreItem xmlns:ds="http://schemas.openxmlformats.org/officeDocument/2006/customXml" ds:itemID="{8519935D-ADE6-42ED-B568-839405AD6AB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tf16411245</Template>
  <TotalTime>0</TotalTime>
  <Words>1074</Words>
  <Application>Microsoft Office PowerPoint</Application>
  <PresentationFormat>Custom</PresentationFormat>
  <Paragraphs>187</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tf16411245</vt:lpstr>
      <vt:lpstr>Twitter Sentiment analysis</vt:lpstr>
      <vt:lpstr>Slide 2</vt:lpstr>
      <vt:lpstr>Problem statement</vt:lpstr>
      <vt:lpstr>Data  inspection</vt:lpstr>
      <vt:lpstr>Data  inspection</vt:lpstr>
      <vt:lpstr>Data Cleaning</vt:lpstr>
      <vt:lpstr>Data Cleaning</vt:lpstr>
      <vt:lpstr>Data Visualization</vt:lpstr>
      <vt:lpstr>Data Visualization</vt:lpstr>
      <vt:lpstr>Data Visualization</vt:lpstr>
      <vt:lpstr>Bag-of-Words Features</vt:lpstr>
      <vt:lpstr>TF-IDF Features</vt:lpstr>
      <vt:lpstr>Word2Vec Features</vt:lpstr>
      <vt:lpstr>Word2Vec Features</vt:lpstr>
      <vt:lpstr>Evaluation Metric</vt:lpstr>
      <vt:lpstr>Logistic Regression</vt:lpstr>
      <vt:lpstr>Logistic Regression</vt:lpstr>
      <vt:lpstr>Support Vector Machine</vt:lpstr>
      <vt:lpstr>Support Vector Machine</vt:lpstr>
      <vt:lpstr>XGboost</vt:lpstr>
      <vt:lpstr>XGboost</vt:lpstr>
      <vt:lpstr>XGBOOST  </vt:lpstr>
      <vt:lpstr>Slide 23</vt:lpstr>
      <vt:lpstr>Slide 24</vt:lpstr>
      <vt:lpstr>Slide Title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dc:title>
  <dc:subject>Mini Project presentation</dc:subject>
  <dc:creator/>
  <cp:lastModifiedBy/>
  <cp:revision>1</cp:revision>
  <dcterms:created xsi:type="dcterms:W3CDTF">2019-11-19T18:00:26Z</dcterms:created>
  <dcterms:modified xsi:type="dcterms:W3CDTF">2019-11-28T07:41:54Z</dcterms:modified>
  <cp:category>NLP</cp:category>
  <cp:contentStatus>ACTIVE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